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2"/>
  </p:notesMasterIdLst>
  <p:handoutMasterIdLst>
    <p:handoutMasterId r:id="rId13"/>
  </p:handoutMasterIdLst>
  <p:sldIdLst>
    <p:sldId id="257" r:id="rId2"/>
    <p:sldId id="258" r:id="rId3"/>
    <p:sldId id="259" r:id="rId4"/>
    <p:sldId id="281" r:id="rId5"/>
    <p:sldId id="284" r:id="rId6"/>
    <p:sldId id="285" r:id="rId7"/>
    <p:sldId id="286" r:id="rId8"/>
    <p:sldId id="288" r:id="rId9"/>
    <p:sldId id="289" r:id="rId10"/>
    <p:sldId id="287" r:id="rId11"/>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62" autoAdjust="0"/>
  </p:normalViewPr>
  <p:slideViewPr>
    <p:cSldViewPr>
      <p:cViewPr varScale="1">
        <p:scale>
          <a:sx n="62" d="100"/>
          <a:sy n="62" d="100"/>
        </p:scale>
        <p:origin x="-126" y="-90"/>
      </p:cViewPr>
      <p:guideLst>
        <p:guide orient="horz" pos="2160"/>
        <p:guide pos="2880"/>
      </p:guideLst>
    </p:cSldViewPr>
  </p:slideViewPr>
  <p:outlineViewPr>
    <p:cViewPr>
      <p:scale>
        <a:sx n="33" d="100"/>
        <a:sy n="33" d="100"/>
      </p:scale>
      <p:origin x="0" y="651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F4CBC376-739F-4B85-9D93-6A74D5A2CD21}" type="datetimeFigureOut">
              <a:rPr lang="en-US" smtClean="0"/>
              <a:pPr/>
              <a:t>4/1/2010</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7DD25CFF-7BE2-4B94-B8BA-5764F473524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79F49AED-2701-4563-8C53-40795C402EBA}" type="datetimeFigureOut">
              <a:rPr lang="en-US" smtClean="0"/>
              <a:pPr/>
              <a:t>4/1/2010</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26A2E7E2-C79F-43C9-B2C6-59CA0DFC87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4/1/2010 10:53 AM</a:t>
            </a:fld>
            <a:endParaRPr lang="en-US" dirty="0"/>
          </a:p>
        </p:txBody>
      </p:sp>
      <p:sp>
        <p:nvSpPr>
          <p:cNvPr id="6" name="Footer Placeholder 5"/>
          <p:cNvSpPr>
            <a:spLocks noGrp="1"/>
          </p:cNvSpPr>
          <p:nvPr>
            <p:ph type="ftr" sz="quarter" idx="12"/>
          </p:nvPr>
        </p:nvSpPr>
        <p:spPr>
          <a:xfrm>
            <a:off x="0" y="6658664"/>
            <a:ext cx="8366760" cy="35052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8366759" y="6658664"/>
            <a:ext cx="927489" cy="35052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4/1/2010 10:53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4/1/2010 10:53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4/1/2010 10:53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4/1/2010 10:53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4/1/2010 10:53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4/1/2010 10:53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gif"/></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pic>
        <p:nvPicPr>
          <p:cNvPr id="6" name="Picture 5" descr="UNCC_WSL_Logo_WHT.gif"/>
          <p:cNvPicPr>
            <a:picLocks noChangeAspect="1"/>
          </p:cNvPicPr>
          <p:nvPr userDrawn="1"/>
        </p:nvPicPr>
        <p:blipFill>
          <a:blip r:embed="rId3" cstate="print"/>
          <a:stretch>
            <a:fillRect/>
          </a:stretch>
        </p:blipFill>
        <p:spPr>
          <a:xfrm>
            <a:off x="5943600" y="5930476"/>
            <a:ext cx="3124200" cy="775124"/>
          </a:xfrm>
          <a:prstGeom prst="rect">
            <a:avLst/>
          </a:prstGeom>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cstate="print"/>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pic>
        <p:nvPicPr>
          <p:cNvPr id="9" name="Picture 8" descr="UNCC_WSL_Logo_WHT.gif"/>
          <p:cNvPicPr>
            <a:picLocks noChangeAspect="1"/>
          </p:cNvPicPr>
          <p:nvPr userDrawn="1"/>
        </p:nvPicPr>
        <p:blipFill>
          <a:blip r:embed="rId4" cstate="print"/>
          <a:stretch>
            <a:fillRect/>
          </a:stretch>
        </p:blipFill>
        <p:spPr>
          <a:xfrm>
            <a:off x="5943600" y="5930476"/>
            <a:ext cx="3124200" cy="775124"/>
          </a:xfrm>
          <a:prstGeom prst="rect">
            <a:avLst/>
          </a:prstGeom>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descr="UNCC_WSL_Logo_WHT.gif"/>
          <p:cNvPicPr>
            <a:picLocks noChangeAspect="1"/>
          </p:cNvPicPr>
          <p:nvPr userDrawn="1"/>
        </p:nvPicPr>
        <p:blipFill>
          <a:blip r:embed="rId2" cstate="print"/>
          <a:stretch>
            <a:fillRect/>
          </a:stretch>
        </p:blipFill>
        <p:spPr>
          <a:xfrm>
            <a:off x="5943600" y="5930476"/>
            <a:ext cx="3124200" cy="775124"/>
          </a:xfrm>
          <a:prstGeom prst="rect">
            <a:avLst/>
          </a:prstGeom>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descr="UNCC_WSL_Logo_WHT.gif"/>
          <p:cNvPicPr>
            <a:picLocks noChangeAspect="1"/>
          </p:cNvPicPr>
          <p:nvPr userDrawn="1"/>
        </p:nvPicPr>
        <p:blipFill>
          <a:blip r:embed="rId2" cstate="print"/>
          <a:stretch>
            <a:fillRect/>
          </a:stretch>
        </p:blipFill>
        <p:spPr>
          <a:xfrm>
            <a:off x="5943600" y="5930476"/>
            <a:ext cx="3124200" cy="775124"/>
          </a:xfrm>
          <a:prstGeom prst="rect">
            <a:avLst/>
          </a:prstGeom>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descr="UNCC_WSL_Logo_WHT.gif"/>
          <p:cNvPicPr>
            <a:picLocks noChangeAspect="1"/>
          </p:cNvPicPr>
          <p:nvPr userDrawn="1"/>
        </p:nvPicPr>
        <p:blipFill>
          <a:blip r:embed="rId2" cstate="print"/>
          <a:stretch>
            <a:fillRect/>
          </a:stretch>
        </p:blipFill>
        <p:spPr>
          <a:xfrm>
            <a:off x="5943600" y="5930476"/>
            <a:ext cx="3124200" cy="775124"/>
          </a:xfrm>
          <a:prstGeom prst="rect">
            <a:avLst/>
          </a:prstGeom>
        </p:spPr>
      </p:pic>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5" name="Picture 4" descr="UNCC_WSL_Logo_WHT.gif"/>
          <p:cNvPicPr>
            <a:picLocks noChangeAspect="1"/>
          </p:cNvPicPr>
          <p:nvPr userDrawn="1"/>
        </p:nvPicPr>
        <p:blipFill>
          <a:blip r:embed="rId2" cstate="print"/>
          <a:stretch>
            <a:fillRect/>
          </a:stretch>
        </p:blipFill>
        <p:spPr>
          <a:xfrm>
            <a:off x="5943600" y="5930476"/>
            <a:ext cx="3124200" cy="775124"/>
          </a:xfrm>
          <a:prstGeom prst="rect">
            <a:avLst/>
          </a:prstGeom>
        </p:spPr>
      </p:pic>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descr="UNCC_WSL_Logo_WHT.gif"/>
          <p:cNvPicPr>
            <a:picLocks noChangeAspect="1"/>
          </p:cNvPicPr>
          <p:nvPr userDrawn="1"/>
        </p:nvPicPr>
        <p:blipFill>
          <a:blip r:embed="rId2" cstate="print"/>
          <a:stretch>
            <a:fillRect/>
          </a:stretch>
        </p:blipFill>
        <p:spPr>
          <a:xfrm>
            <a:off x="5943600" y="5930476"/>
            <a:ext cx="3124200" cy="775124"/>
          </a:xfrm>
          <a:prstGeom prst="rect">
            <a:avLst/>
          </a:prstGeom>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9" r:id="rId6"/>
    <p:sldLayoutId id="2147483670" r:id="rId7"/>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www.legal.uncc.edu/policies/ps-105.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447800"/>
            <a:ext cx="7681913" cy="1523495"/>
          </a:xfrm>
        </p:spPr>
        <p:txBody>
          <a:bodyPr/>
          <a:lstStyle/>
          <a:p>
            <a:r>
              <a:rPr lang="en-US" dirty="0" smtClean="0"/>
              <a:t>Academic Integrity Process</a:t>
            </a:r>
            <a:endParaRPr lang="en-US" dirty="0"/>
          </a:p>
        </p:txBody>
      </p:sp>
      <p:sp>
        <p:nvSpPr>
          <p:cNvPr id="3" name="Subtitle 2"/>
          <p:cNvSpPr>
            <a:spLocks noGrp="1"/>
          </p:cNvSpPr>
          <p:nvPr>
            <p:ph type="subTitle" idx="1"/>
          </p:nvPr>
        </p:nvSpPr>
        <p:spPr>
          <a:xfrm>
            <a:off x="685800" y="3962400"/>
            <a:ext cx="7681913" cy="1370012"/>
          </a:xfrm>
        </p:spPr>
        <p:txBody>
          <a:bodyPr>
            <a:normAutofit/>
          </a:bodyPr>
          <a:lstStyle/>
          <a:p>
            <a:r>
              <a:rPr lang="en-US" dirty="0" smtClean="0"/>
              <a:t>Ron Smelser</a:t>
            </a:r>
          </a:p>
          <a:p>
            <a:r>
              <a:rPr lang="en-US" dirty="0" smtClean="0"/>
              <a:t>Professor and Associate Dean</a:t>
            </a:r>
            <a:br>
              <a:rPr lang="en-US" dirty="0" smtClean="0"/>
            </a:br>
            <a:r>
              <a:rPr lang="en-US" dirty="0" smtClean="0"/>
              <a:t>Dean’s Office</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We Do?</a:t>
            </a:r>
            <a:endParaRPr lang="en-US" dirty="0"/>
          </a:p>
        </p:txBody>
      </p:sp>
      <p:sp>
        <p:nvSpPr>
          <p:cNvPr id="3" name="Text Placeholder 2"/>
          <p:cNvSpPr>
            <a:spLocks noGrp="1"/>
          </p:cNvSpPr>
          <p:nvPr>
            <p:ph type="body" sz="quarter" idx="10"/>
          </p:nvPr>
        </p:nvSpPr>
        <p:spPr>
          <a:xfrm>
            <a:off x="381000" y="1411552"/>
            <a:ext cx="8382000" cy="4001095"/>
          </a:xfrm>
        </p:spPr>
        <p:txBody>
          <a:bodyPr/>
          <a:lstStyle/>
          <a:p>
            <a:r>
              <a:rPr lang="en-US" dirty="0" smtClean="0"/>
              <a:t>Be Very Clear About Expectations</a:t>
            </a:r>
          </a:p>
          <a:p>
            <a:pPr lvl="1"/>
            <a:r>
              <a:rPr lang="en-US" dirty="0" smtClean="0"/>
              <a:t>Syllabus</a:t>
            </a:r>
          </a:p>
          <a:p>
            <a:pPr lvl="1"/>
            <a:r>
              <a:rPr lang="en-US" dirty="0" smtClean="0"/>
              <a:t>First Lecture</a:t>
            </a:r>
          </a:p>
          <a:p>
            <a:r>
              <a:rPr lang="en-US" dirty="0" smtClean="0"/>
              <a:t>Be Consistent</a:t>
            </a:r>
          </a:p>
          <a:p>
            <a:r>
              <a:rPr lang="en-US" dirty="0" smtClean="0"/>
              <a:t>Use the</a:t>
            </a:r>
            <a:r>
              <a:rPr lang="en-US" baseline="0" dirty="0" smtClean="0"/>
              <a:t> Prescribed Procedures for Violations</a:t>
            </a:r>
            <a:endParaRPr lang="en-US" dirty="0" smtClean="0"/>
          </a:p>
          <a:p>
            <a:r>
              <a:rPr lang="en-US" dirty="0" smtClean="0"/>
              <a:t>Follow Through on Violations</a:t>
            </a:r>
          </a:p>
          <a:p>
            <a:r>
              <a:rPr lang="en-US" dirty="0" smtClean="0"/>
              <a:t>Questions – Contact Dean’s Office, Dean of Students Office, or </a:t>
            </a:r>
            <a:r>
              <a:rPr lang="en-US" dirty="0" err="1" smtClean="0"/>
              <a:t>AIB</a:t>
            </a:r>
            <a:r>
              <a:rPr lang="en-US" dirty="0" smtClean="0"/>
              <a:t> Chair – Rick Lejk</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We Do?</a:t>
            </a:r>
            <a:endParaRPr lang="en-US" dirty="0"/>
          </a:p>
        </p:txBody>
      </p:sp>
      <p:sp>
        <p:nvSpPr>
          <p:cNvPr id="3" name="Text Placeholder 2"/>
          <p:cNvSpPr>
            <a:spLocks noGrp="1"/>
          </p:cNvSpPr>
          <p:nvPr>
            <p:ph type="body" sz="quarter" idx="10"/>
          </p:nvPr>
        </p:nvSpPr>
        <p:spPr>
          <a:xfrm>
            <a:off x="381000" y="1411552"/>
            <a:ext cx="8382000" cy="4444294"/>
          </a:xfrm>
        </p:spPr>
        <p:txBody>
          <a:bodyPr/>
          <a:lstStyle/>
          <a:p>
            <a:r>
              <a:rPr lang="en-US" dirty="0" smtClean="0"/>
              <a:t>Be Very Clear About Expectations</a:t>
            </a:r>
          </a:p>
          <a:p>
            <a:pPr lvl="1"/>
            <a:r>
              <a:rPr lang="en-US" dirty="0" smtClean="0"/>
              <a:t>Syllabus</a:t>
            </a:r>
          </a:p>
          <a:p>
            <a:pPr lvl="1"/>
            <a:r>
              <a:rPr lang="en-US" dirty="0" smtClean="0"/>
              <a:t>First Lecture</a:t>
            </a:r>
          </a:p>
          <a:p>
            <a:r>
              <a:rPr lang="en-US" dirty="0" smtClean="0"/>
              <a:t>Be Consistent</a:t>
            </a:r>
          </a:p>
          <a:p>
            <a:r>
              <a:rPr lang="en-US" dirty="0" smtClean="0"/>
              <a:t>Use the</a:t>
            </a:r>
            <a:r>
              <a:rPr lang="en-US" baseline="0" dirty="0" smtClean="0"/>
              <a:t> Prescribed Procedures for Violations</a:t>
            </a:r>
            <a:endParaRPr lang="en-US" dirty="0" smtClean="0"/>
          </a:p>
          <a:p>
            <a:r>
              <a:rPr lang="en-US" dirty="0" smtClean="0"/>
              <a:t>Follow Through on Violations</a:t>
            </a:r>
          </a:p>
          <a:p>
            <a:r>
              <a:rPr lang="en-US" dirty="0" smtClean="0"/>
              <a:t>Questions – Contact Dean’s Office, Dean of Students Office, or Academic Integrity Board (</a:t>
            </a:r>
            <a:r>
              <a:rPr lang="en-US" dirty="0" err="1" smtClean="0"/>
              <a:t>AIB</a:t>
            </a:r>
            <a:r>
              <a:rPr lang="en-US" dirty="0" smtClean="0"/>
              <a:t>) Chair – Rick Lejk</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sz="4800" dirty="0" smtClean="0"/>
              <a:t>Policy Statement #105</a:t>
            </a:r>
            <a:r>
              <a:rPr lang="en-US" dirty="0" smtClean="0"/>
              <a:t/>
            </a:r>
            <a:br>
              <a:rPr lang="en-US" dirty="0" smtClean="0"/>
            </a:br>
            <a:r>
              <a:rPr lang="en-US" sz="3600" dirty="0" smtClean="0">
                <a:solidFill>
                  <a:schemeClr val="tx2"/>
                </a:solidFill>
              </a:rPr>
              <a:t>The Code of Student</a:t>
            </a:r>
            <a:r>
              <a:rPr lang="en-US" sz="3600" baseline="0" dirty="0" smtClean="0">
                <a:solidFill>
                  <a:schemeClr val="tx2"/>
                </a:solidFill>
              </a:rPr>
              <a:t> Academic Integrity</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114800"/>
          </a:xfrm>
        </p:spPr>
        <p:txBody>
          <a:bodyPr>
            <a:normAutofit fontScale="77500" lnSpcReduction="20000"/>
          </a:bodyPr>
          <a:lstStyle/>
          <a:p>
            <a:pPr marL="396875" marR="0" indent="-396875" algn="l" defTabSz="914363" rtl="0" eaLnBrk="1" fontAlgn="auto" latinLnBrk="0" hangingPunct="1">
              <a:lnSpc>
                <a:spcPct val="90000"/>
              </a:lnSpc>
              <a:spcBef>
                <a:spcPct val="20000"/>
              </a:spcBef>
              <a:spcAft>
                <a:spcPts val="0"/>
              </a:spcAft>
              <a:buClrTx/>
              <a:buSzTx/>
              <a:buFontTx/>
              <a:buBlip>
                <a:blip r:embed="rId3"/>
              </a:buBlip>
              <a:tabLst/>
              <a:defRPr/>
            </a:pPr>
            <a:r>
              <a:rPr lang="en-US" u="sng" dirty="0" smtClean="0"/>
              <a:t>III. DEFINITIONS OF VIOLATIONS</a:t>
            </a:r>
            <a:endParaRPr lang="en-US" sz="2800" dirty="0" smtClean="0"/>
          </a:p>
          <a:p>
            <a:pPr marL="396875" marR="0" indent="-396875" algn="l" defTabSz="914363" rtl="0" eaLnBrk="1" fontAlgn="auto" latinLnBrk="0" hangingPunct="1">
              <a:lnSpc>
                <a:spcPct val="90000"/>
              </a:lnSpc>
              <a:spcBef>
                <a:spcPct val="20000"/>
              </a:spcBef>
              <a:spcAft>
                <a:spcPts val="0"/>
              </a:spcAft>
              <a:buClrTx/>
              <a:buSzTx/>
              <a:buFontTx/>
              <a:buBlip>
                <a:blip r:embed="rId3"/>
              </a:buBlip>
              <a:tabLst/>
              <a:defRPr/>
            </a:pPr>
            <a:endParaRPr lang="en-US" dirty="0" smtClean="0"/>
          </a:p>
          <a:p>
            <a:pPr lvl="1"/>
            <a:r>
              <a:rPr lang="en-US" dirty="0" smtClean="0"/>
              <a:t>A. CHEATING. Intentionally using or attempting to use unauthorized materials, information, notes, study aids or other devices in any academic exercise. This definition includes unauthorized communication of information during an academic exercise. </a:t>
            </a:r>
          </a:p>
          <a:p>
            <a:pPr lvl="1"/>
            <a:endParaRPr lang="en-US" dirty="0" smtClean="0"/>
          </a:p>
          <a:p>
            <a:pPr lvl="1"/>
            <a:r>
              <a:rPr lang="en-US" dirty="0" smtClean="0"/>
              <a:t>B. FABRICATION AND FALSIFICATION. Intentional and unauthorized alteration or invention of any information or citation in an academic exercise. Falsification is a matter of altering information, while fabrication is a matter of inventing or counterfeiting information for use in any academic exercise.</a:t>
            </a:r>
          </a:p>
          <a:p>
            <a:pPr lvl="1"/>
            <a:endParaRPr lang="en-US" dirty="0" smtClean="0">
              <a:hlinkClick r:id="rId4"/>
            </a:endParaRPr>
          </a:p>
          <a:p>
            <a:pPr lvl="1"/>
            <a:r>
              <a:rPr lang="en-US" dirty="0" smtClean="0">
                <a:hlinkClick r:id="rId4"/>
              </a:rPr>
              <a:t>http://www.legal.uncc.edu/policies/ps-105.html</a:t>
            </a:r>
            <a:endParaRPr lang="en-US"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Violations</a:t>
            </a:r>
            <a:endParaRPr lang="en-US" dirty="0"/>
          </a:p>
        </p:txBody>
      </p:sp>
      <p:sp>
        <p:nvSpPr>
          <p:cNvPr id="3" name="Text Placeholder 2"/>
          <p:cNvSpPr>
            <a:spLocks noGrp="1"/>
          </p:cNvSpPr>
          <p:nvPr>
            <p:ph type="body" sz="quarter" idx="10"/>
          </p:nvPr>
        </p:nvSpPr>
        <p:spPr>
          <a:xfrm>
            <a:off x="381000" y="1411552"/>
            <a:ext cx="8382000" cy="4505849"/>
          </a:xfrm>
        </p:spPr>
        <p:txBody>
          <a:bodyPr/>
          <a:lstStyle/>
          <a:p>
            <a:r>
              <a:rPr lang="en-US" dirty="0" smtClean="0"/>
              <a:t>Collect the Evidence</a:t>
            </a:r>
          </a:p>
          <a:p>
            <a:endParaRPr lang="en-US" dirty="0" smtClean="0"/>
          </a:p>
          <a:p>
            <a:r>
              <a:rPr lang="en-US" dirty="0" smtClean="0"/>
              <a:t>Contact the Dean of Students Office </a:t>
            </a:r>
          </a:p>
          <a:p>
            <a:pPr lvl="1"/>
            <a:r>
              <a:rPr lang="en-US" dirty="0" smtClean="0"/>
              <a:t>Verify Prior Offenses</a:t>
            </a:r>
          </a:p>
          <a:p>
            <a:endParaRPr lang="en-US" dirty="0" smtClean="0"/>
          </a:p>
          <a:p>
            <a:r>
              <a:rPr lang="en-US" dirty="0" smtClean="0"/>
              <a:t>First Offense</a:t>
            </a:r>
          </a:p>
          <a:p>
            <a:pPr lvl="1"/>
            <a:r>
              <a:rPr lang="en-US" dirty="0" smtClean="0"/>
              <a:t>Meet with Student and Present the Evidence</a:t>
            </a:r>
          </a:p>
          <a:p>
            <a:pPr lvl="1"/>
            <a:r>
              <a:rPr lang="en-US" dirty="0" smtClean="0"/>
              <a:t>Action Warranted – Settlement Procedure</a:t>
            </a:r>
          </a:p>
          <a:p>
            <a:pPr lvl="1"/>
            <a:endParaRPr lang="en-US" dirty="0" smtClean="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Handling </a:t>
            </a:r>
            <a:r>
              <a:rPr lang="en-US" dirty="0" smtClean="0"/>
              <a:t>Violations (cont’d)</a:t>
            </a:r>
            <a:br>
              <a:rPr lang="en-US" dirty="0" smtClean="0"/>
            </a:br>
            <a:r>
              <a:rPr lang="en-US" sz="3600" dirty="0" smtClean="0">
                <a:solidFill>
                  <a:schemeClr val="tx2"/>
                </a:solidFill>
              </a:rPr>
              <a:t>Settlement Procedure</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114800"/>
          </a:xfrm>
        </p:spPr>
        <p:txBody>
          <a:bodyPr>
            <a:normAutofit/>
          </a:bodyPr>
          <a:lstStyle/>
          <a:p>
            <a:r>
              <a:rPr lang="en-US" dirty="0" smtClean="0"/>
              <a:t>Fill Out Settlement Form with Penalty</a:t>
            </a:r>
          </a:p>
          <a:p>
            <a:endParaRPr lang="en-US" dirty="0" smtClean="0"/>
          </a:p>
          <a:p>
            <a:r>
              <a:rPr lang="en-US" sz="3200" dirty="0" smtClean="0"/>
              <a:t>Student has 72 Hours to Consider </a:t>
            </a:r>
          </a:p>
          <a:p>
            <a:endParaRPr lang="en-US" sz="3200" dirty="0" smtClean="0"/>
          </a:p>
          <a:p>
            <a:r>
              <a:rPr lang="en-US" sz="3200" dirty="0" smtClean="0"/>
              <a:t>Student Accepts and Signs Form in Presence of Faculty Member</a:t>
            </a:r>
          </a:p>
          <a:p>
            <a:pPr lvl="1"/>
            <a:r>
              <a:rPr lang="en-US" sz="2800" dirty="0" smtClean="0"/>
              <a:t>Send Copy to Dean of Students Office</a:t>
            </a:r>
          </a:p>
          <a:p>
            <a:pPr lvl="1"/>
            <a:r>
              <a:rPr lang="en-US" dirty="0" smtClean="0"/>
              <a:t>Kept on File for Five Years</a:t>
            </a:r>
            <a:endParaRPr lang="en-US" sz="3200" dirty="0" smtClean="0"/>
          </a:p>
          <a:p>
            <a:pPr lvl="1"/>
            <a:endParaRPr lang="en-US" dirty="0"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Handling Violations (cont’d)</a:t>
            </a:r>
            <a:br>
              <a:rPr lang="en-US" dirty="0"/>
            </a:br>
            <a:r>
              <a:rPr lang="en-US" sz="3600" dirty="0">
                <a:solidFill>
                  <a:schemeClr val="tx2"/>
                </a:solidFill>
              </a:rPr>
              <a:t>Settlement </a:t>
            </a:r>
            <a:r>
              <a:rPr lang="en-US" sz="3600" dirty="0" smtClean="0">
                <a:solidFill>
                  <a:schemeClr val="tx2"/>
                </a:solidFill>
              </a:rPr>
              <a:t>Procedure (cont’d)</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962400"/>
          </a:xfrm>
        </p:spPr>
        <p:txBody>
          <a:bodyPr>
            <a:normAutofit lnSpcReduction="10000"/>
          </a:bodyPr>
          <a:lstStyle/>
          <a:p>
            <a:r>
              <a:rPr lang="en-US" dirty="0" smtClean="0"/>
              <a:t>Student Declines Penalty or Penalty is Greater than </a:t>
            </a:r>
            <a:r>
              <a:rPr lang="en-US" dirty="0" smtClean="0"/>
              <a:t>an </a:t>
            </a:r>
            <a:r>
              <a:rPr lang="en-US" dirty="0" smtClean="0"/>
              <a:t>F in the Course</a:t>
            </a:r>
          </a:p>
          <a:p>
            <a:pPr lvl="1"/>
            <a:r>
              <a:rPr lang="en-US" sz="2800" dirty="0" smtClean="0"/>
              <a:t>Faculty Contacts Chair of the </a:t>
            </a:r>
            <a:r>
              <a:rPr lang="en-US" sz="2800" dirty="0" err="1" smtClean="0"/>
              <a:t>AIB</a:t>
            </a:r>
            <a:endParaRPr lang="en-US" sz="2800" dirty="0" smtClean="0"/>
          </a:p>
          <a:p>
            <a:pPr lvl="1"/>
            <a:r>
              <a:rPr lang="en-US" dirty="0" err="1" smtClean="0"/>
              <a:t>AIB</a:t>
            </a:r>
            <a:r>
              <a:rPr lang="en-US" dirty="0" smtClean="0"/>
              <a:t> Hearing is conducted</a:t>
            </a:r>
          </a:p>
          <a:p>
            <a:endParaRPr lang="en-US" dirty="0" smtClean="0"/>
          </a:p>
          <a:p>
            <a:r>
              <a:rPr lang="en-US" dirty="0" smtClean="0"/>
              <a:t>Second or Greater Offense or Penalty is Greater than </a:t>
            </a:r>
            <a:r>
              <a:rPr lang="en-US" dirty="0" smtClean="0"/>
              <a:t>an </a:t>
            </a:r>
            <a:r>
              <a:rPr lang="en-US" dirty="0" smtClean="0"/>
              <a:t>F in the Course</a:t>
            </a:r>
          </a:p>
          <a:p>
            <a:pPr lvl="1"/>
            <a:r>
              <a:rPr lang="en-US" dirty="0" smtClean="0"/>
              <a:t>Faculty Contacts Chair of the </a:t>
            </a:r>
            <a:r>
              <a:rPr lang="en-US" dirty="0" err="1" smtClean="0"/>
              <a:t>AIB</a:t>
            </a:r>
            <a:endParaRPr lang="en-US" dirty="0" smtClean="0"/>
          </a:p>
          <a:p>
            <a:pPr lvl="1"/>
            <a:r>
              <a:rPr lang="en-US" dirty="0" err="1" smtClean="0"/>
              <a:t>AIB</a:t>
            </a:r>
            <a:r>
              <a:rPr lang="en-US" dirty="0" smtClean="0"/>
              <a:t> Hearing is conducted</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Penalties</a:t>
            </a:r>
            <a:endParaRPr lang="en-US" dirty="0"/>
          </a:p>
        </p:txBody>
      </p:sp>
      <p:sp>
        <p:nvSpPr>
          <p:cNvPr id="3" name="Text Placeholder 2"/>
          <p:cNvSpPr>
            <a:spLocks noGrp="1"/>
          </p:cNvSpPr>
          <p:nvPr>
            <p:ph type="body" sz="quarter" idx="10"/>
          </p:nvPr>
        </p:nvSpPr>
        <p:spPr>
          <a:xfrm>
            <a:off x="381000" y="1411552"/>
            <a:ext cx="8382000" cy="4518160"/>
          </a:xfrm>
        </p:spPr>
        <p:txBody>
          <a:bodyPr/>
          <a:lstStyle/>
          <a:p>
            <a:r>
              <a:rPr lang="en-US" dirty="0" smtClean="0"/>
              <a:t>Settlement Procedure</a:t>
            </a:r>
            <a:r>
              <a:rPr lang="en-US" baseline="0" dirty="0" smtClean="0"/>
              <a:t> </a:t>
            </a:r>
            <a:r>
              <a:rPr lang="en-US" dirty="0" smtClean="0"/>
              <a:t>Penalties</a:t>
            </a:r>
          </a:p>
          <a:p>
            <a:pPr lvl="1"/>
            <a:r>
              <a:rPr lang="en-US" dirty="0" smtClean="0"/>
              <a:t>a. formal warning</a:t>
            </a:r>
          </a:p>
          <a:p>
            <a:pPr lvl="1"/>
            <a:r>
              <a:rPr lang="en-US" dirty="0" smtClean="0"/>
              <a:t>b.</a:t>
            </a:r>
            <a:r>
              <a:rPr lang="en-US" baseline="0" dirty="0" smtClean="0"/>
              <a:t> a reduced grade for the assignment</a:t>
            </a:r>
          </a:p>
          <a:p>
            <a:pPr lvl="1"/>
            <a:r>
              <a:rPr lang="en-US" dirty="0" smtClean="0"/>
              <a:t>c. a reduced grade for the entire course</a:t>
            </a:r>
          </a:p>
          <a:p>
            <a:r>
              <a:rPr lang="en-US" dirty="0" smtClean="0"/>
              <a:t>Second Offenses and Some First Offenses</a:t>
            </a:r>
          </a:p>
          <a:p>
            <a:pPr marL="914400" marR="0" lvl="1" indent="-396875" algn="l" defTabSz="914363" rtl="0" eaLnBrk="1" fontAlgn="auto" latinLnBrk="0" hangingPunct="1">
              <a:lnSpc>
                <a:spcPct val="90000"/>
              </a:lnSpc>
              <a:spcBef>
                <a:spcPct val="20000"/>
              </a:spcBef>
              <a:spcAft>
                <a:spcPts val="0"/>
              </a:spcAft>
              <a:buClrTx/>
              <a:buSzTx/>
              <a:buFontTx/>
              <a:buBlip>
                <a:blip r:embed="rId3"/>
              </a:buBlip>
              <a:tabLst/>
              <a:defRPr/>
            </a:pPr>
            <a:r>
              <a:rPr lang="en-US" dirty="0" smtClean="0"/>
              <a:t>d. Disciplinary suspension from the University for a designated period of time. </a:t>
            </a:r>
          </a:p>
          <a:p>
            <a:pPr lvl="1"/>
            <a:r>
              <a:rPr lang="en-US" dirty="0" smtClean="0"/>
              <a:t>e. A grade of "F" or "U" with a designation "X" on the academic transcript indicating that this is because of dishonesty. (Time Specified)</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has Happened?</a:t>
            </a:r>
            <a:endParaRPr lang="en-US" dirty="0"/>
          </a:p>
        </p:txBody>
      </p:sp>
      <p:sp>
        <p:nvSpPr>
          <p:cNvPr id="3" name="Text Placeholder 2"/>
          <p:cNvSpPr>
            <a:spLocks noGrp="1"/>
          </p:cNvSpPr>
          <p:nvPr>
            <p:ph type="body" sz="quarter" idx="10"/>
          </p:nvPr>
        </p:nvSpPr>
        <p:spPr>
          <a:xfrm>
            <a:off x="381000" y="1411552"/>
            <a:ext cx="8382000" cy="443198"/>
          </a:xfrm>
        </p:spPr>
        <p:txBody>
          <a:bodyPr/>
          <a:lstStyle/>
          <a:p>
            <a:r>
              <a:rPr lang="en-US" dirty="0" err="1" smtClean="0"/>
              <a:t>AIB</a:t>
            </a:r>
            <a:r>
              <a:rPr lang="en-US" dirty="0" smtClean="0"/>
              <a:t> Actions for 2009</a:t>
            </a:r>
            <a:endParaRPr lang="en-US" dirty="0"/>
          </a:p>
        </p:txBody>
      </p:sp>
      <p:graphicFrame>
        <p:nvGraphicFramePr>
          <p:cNvPr id="5" name="Table 4"/>
          <p:cNvGraphicFramePr>
            <a:graphicFrameLocks noGrp="1"/>
          </p:cNvGraphicFramePr>
          <p:nvPr/>
        </p:nvGraphicFramePr>
        <p:xfrm>
          <a:off x="1524000" y="25654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en-US" dirty="0"/>
                    </a:p>
                  </a:txBody>
                  <a:tcPr/>
                </a:tc>
                <a:tc>
                  <a:txBody>
                    <a:bodyPr/>
                    <a:lstStyle/>
                    <a:p>
                      <a:pPr algn="ctr"/>
                      <a:r>
                        <a:rPr lang="en-US" dirty="0" smtClean="0"/>
                        <a:t>Spring</a:t>
                      </a:r>
                      <a:endParaRPr lang="en-US" dirty="0"/>
                    </a:p>
                  </a:txBody>
                  <a:tcPr/>
                </a:tc>
                <a:tc>
                  <a:txBody>
                    <a:bodyPr/>
                    <a:lstStyle/>
                    <a:p>
                      <a:pPr algn="ctr"/>
                      <a:r>
                        <a:rPr lang="en-US" dirty="0" smtClean="0"/>
                        <a:t>Summer 1</a:t>
                      </a:r>
                      <a:endParaRPr lang="en-US" dirty="0"/>
                    </a:p>
                  </a:txBody>
                  <a:tcPr/>
                </a:tc>
                <a:tc>
                  <a:txBody>
                    <a:bodyPr/>
                    <a:lstStyle/>
                    <a:p>
                      <a:pPr algn="ctr"/>
                      <a:r>
                        <a:rPr lang="en-US" dirty="0" smtClean="0"/>
                        <a:t>Summer 2</a:t>
                      </a:r>
                      <a:endParaRPr lang="en-US" dirty="0"/>
                    </a:p>
                  </a:txBody>
                  <a:tcPr/>
                </a:tc>
                <a:tc>
                  <a:txBody>
                    <a:bodyPr/>
                    <a:lstStyle/>
                    <a:p>
                      <a:pPr algn="ctr"/>
                      <a:r>
                        <a:rPr lang="en-US" dirty="0" smtClean="0"/>
                        <a:t>Fall</a:t>
                      </a:r>
                      <a:endParaRPr lang="en-US" dirty="0"/>
                    </a:p>
                  </a:txBody>
                  <a:tcPr/>
                </a:tc>
              </a:tr>
              <a:tr h="370840">
                <a:tc>
                  <a:txBody>
                    <a:bodyPr/>
                    <a:lstStyle/>
                    <a:p>
                      <a:r>
                        <a:rPr lang="en-US" dirty="0" smtClean="0"/>
                        <a:t>Actions</a:t>
                      </a:r>
                      <a:endParaRPr lang="en-US" dirty="0"/>
                    </a:p>
                  </a:txBody>
                  <a:tcPr/>
                </a:tc>
                <a:tc>
                  <a:txBody>
                    <a:bodyPr/>
                    <a:lstStyle/>
                    <a:p>
                      <a:pPr algn="ctr"/>
                      <a:r>
                        <a:rPr lang="en-US" dirty="0" smtClean="0"/>
                        <a:t>96</a:t>
                      </a:r>
                      <a:endParaRPr lang="en-US" dirty="0"/>
                    </a:p>
                  </a:txBody>
                  <a:tcPr/>
                </a:tc>
                <a:tc>
                  <a:txBody>
                    <a:bodyPr/>
                    <a:lstStyle/>
                    <a:p>
                      <a:pPr algn="ctr"/>
                      <a:r>
                        <a:rPr lang="en-US" dirty="0" smtClean="0"/>
                        <a:t>9</a:t>
                      </a:r>
                      <a:endParaRPr lang="en-US" dirty="0"/>
                    </a:p>
                  </a:txBody>
                  <a:tcPr/>
                </a:tc>
                <a:tc>
                  <a:txBody>
                    <a:bodyPr/>
                    <a:lstStyle/>
                    <a:p>
                      <a:pPr algn="ctr"/>
                      <a:r>
                        <a:rPr lang="en-US" dirty="0" smtClean="0"/>
                        <a:t>20</a:t>
                      </a:r>
                      <a:endParaRPr lang="en-US" dirty="0"/>
                    </a:p>
                  </a:txBody>
                  <a:tcPr/>
                </a:tc>
                <a:tc>
                  <a:txBody>
                    <a:bodyPr/>
                    <a:lstStyle/>
                    <a:p>
                      <a:pPr algn="ctr"/>
                      <a:r>
                        <a:rPr lang="en-US" dirty="0" smtClean="0"/>
                        <a:t>102</a:t>
                      </a:r>
                      <a:endParaRPr lang="en-US" dirty="0"/>
                    </a:p>
                  </a:txBody>
                  <a:tcPr/>
                </a:tc>
              </a:tr>
              <a:tr h="370840">
                <a:tc>
                  <a:txBody>
                    <a:bodyPr/>
                    <a:lstStyle/>
                    <a:p>
                      <a:r>
                        <a:rPr lang="en-US" dirty="0" smtClean="0"/>
                        <a:t>Grad</a:t>
                      </a:r>
                    </a:p>
                  </a:txBody>
                  <a:tcPr/>
                </a:tc>
                <a:tc>
                  <a:txBody>
                    <a:bodyPr/>
                    <a:lstStyle/>
                    <a:p>
                      <a:pPr algn="ctr"/>
                      <a:r>
                        <a:rPr lang="en-US" dirty="0" smtClean="0"/>
                        <a:t>2</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15</a:t>
                      </a:r>
                      <a:endParaRPr lang="en-US" dirty="0"/>
                    </a:p>
                  </a:txBody>
                  <a:tcPr/>
                </a:tc>
              </a:tr>
              <a:tr h="370840">
                <a:tc>
                  <a:txBody>
                    <a:bodyPr/>
                    <a:lstStyle/>
                    <a:p>
                      <a:r>
                        <a:rPr lang="en-US" dirty="0" smtClean="0"/>
                        <a:t>Hearing</a:t>
                      </a:r>
                      <a:endParaRPr lang="en-US" dirty="0"/>
                    </a:p>
                  </a:txBody>
                  <a:tcPr/>
                </a:tc>
                <a:tc>
                  <a:txBody>
                    <a:bodyPr/>
                    <a:lstStyle/>
                    <a:p>
                      <a:pPr algn="ctr"/>
                      <a:r>
                        <a:rPr lang="en-US" dirty="0" smtClean="0"/>
                        <a:t>7</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11</a:t>
                      </a:r>
                      <a:endParaRPr lang="en-US" dirty="0"/>
                    </a:p>
                  </a:txBody>
                  <a:tcPr/>
                </a:tc>
              </a:tr>
              <a:tr h="370840">
                <a:tc>
                  <a:txBody>
                    <a:bodyPr/>
                    <a:lstStyle/>
                    <a:p>
                      <a:r>
                        <a:rPr lang="en-US" dirty="0" err="1" smtClean="0"/>
                        <a:t>Eng’g</a:t>
                      </a:r>
                      <a:endParaRPr lang="en-US" dirty="0"/>
                    </a:p>
                  </a:txBody>
                  <a:tcPr/>
                </a:tc>
                <a:tc>
                  <a:txBody>
                    <a:bodyPr/>
                    <a:lstStyle/>
                    <a:p>
                      <a:pPr algn="ctr"/>
                      <a:r>
                        <a:rPr lang="en-US" dirty="0" smtClean="0"/>
                        <a:t>14</a:t>
                      </a:r>
                      <a:endParaRPr lang="en-US" dirty="0"/>
                    </a:p>
                  </a:txBody>
                  <a:tcPr/>
                </a:tc>
                <a:tc>
                  <a:txBody>
                    <a:bodyPr/>
                    <a:lstStyle/>
                    <a:p>
                      <a:pPr algn="ctr"/>
                      <a:r>
                        <a:rPr lang="en-US" dirty="0" smtClean="0"/>
                        <a:t>0</a:t>
                      </a:r>
                      <a:endParaRPr lang="en-US" dirty="0"/>
                    </a:p>
                  </a:txBody>
                  <a:tcPr/>
                </a:tc>
                <a:tc>
                  <a:txBody>
                    <a:bodyPr/>
                    <a:lstStyle/>
                    <a:p>
                      <a:pPr algn="ctr"/>
                      <a:r>
                        <a:rPr lang="en-US" dirty="0" smtClean="0"/>
                        <a:t>12</a:t>
                      </a:r>
                      <a:endParaRPr lang="en-US" dirty="0"/>
                    </a:p>
                  </a:txBody>
                  <a:tcPr/>
                </a:tc>
                <a:tc>
                  <a:txBody>
                    <a:bodyPr/>
                    <a:lstStyle/>
                    <a:p>
                      <a:pPr algn="ctr"/>
                      <a:r>
                        <a:rPr lang="en-US" dirty="0" smtClean="0"/>
                        <a:t>44</a:t>
                      </a:r>
                      <a:endParaRPr lang="en-US" dirty="0"/>
                    </a:p>
                  </a:txBody>
                  <a:tcPr/>
                </a:tc>
              </a:tr>
            </a:tbl>
          </a:graphicData>
        </a:graphic>
      </p:graphicFrame>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has Happened?</a:t>
            </a:r>
            <a:endParaRPr lang="en-US" dirty="0"/>
          </a:p>
        </p:txBody>
      </p:sp>
      <p:sp>
        <p:nvSpPr>
          <p:cNvPr id="3" name="Text Placeholder 2"/>
          <p:cNvSpPr>
            <a:spLocks noGrp="1"/>
          </p:cNvSpPr>
          <p:nvPr>
            <p:ph type="body" sz="quarter" idx="10"/>
          </p:nvPr>
        </p:nvSpPr>
        <p:spPr>
          <a:xfrm>
            <a:off x="381000" y="1411552"/>
            <a:ext cx="8382000" cy="443198"/>
          </a:xfrm>
        </p:spPr>
        <p:txBody>
          <a:bodyPr/>
          <a:lstStyle/>
          <a:p>
            <a:r>
              <a:rPr lang="en-US" dirty="0" smtClean="0"/>
              <a:t>Hearing Outcomes for 2009</a:t>
            </a:r>
            <a:endParaRPr lang="en-US" dirty="0"/>
          </a:p>
        </p:txBody>
      </p:sp>
      <p:graphicFrame>
        <p:nvGraphicFramePr>
          <p:cNvPr id="5" name="Table 4"/>
          <p:cNvGraphicFramePr>
            <a:graphicFrameLocks noGrp="1"/>
          </p:cNvGraphicFramePr>
          <p:nvPr/>
        </p:nvGraphicFramePr>
        <p:xfrm>
          <a:off x="1524000" y="2565400"/>
          <a:ext cx="6096000" cy="22250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en-US" dirty="0"/>
                    </a:p>
                  </a:txBody>
                  <a:tcPr/>
                </a:tc>
                <a:tc>
                  <a:txBody>
                    <a:bodyPr/>
                    <a:lstStyle/>
                    <a:p>
                      <a:pPr algn="ctr"/>
                      <a:r>
                        <a:rPr lang="en-US" dirty="0" smtClean="0"/>
                        <a:t>Spring</a:t>
                      </a:r>
                      <a:endParaRPr lang="en-US" dirty="0"/>
                    </a:p>
                  </a:txBody>
                  <a:tcPr/>
                </a:tc>
                <a:tc>
                  <a:txBody>
                    <a:bodyPr/>
                    <a:lstStyle/>
                    <a:p>
                      <a:pPr algn="ctr"/>
                      <a:r>
                        <a:rPr lang="en-US" dirty="0" smtClean="0"/>
                        <a:t>Summer 1</a:t>
                      </a:r>
                      <a:endParaRPr lang="en-US" dirty="0"/>
                    </a:p>
                  </a:txBody>
                  <a:tcPr/>
                </a:tc>
                <a:tc>
                  <a:txBody>
                    <a:bodyPr/>
                    <a:lstStyle/>
                    <a:p>
                      <a:pPr algn="ctr"/>
                      <a:r>
                        <a:rPr lang="en-US" dirty="0" smtClean="0"/>
                        <a:t>Summer 2</a:t>
                      </a:r>
                      <a:endParaRPr lang="en-US" dirty="0"/>
                    </a:p>
                  </a:txBody>
                  <a:tcPr/>
                </a:tc>
                <a:tc>
                  <a:txBody>
                    <a:bodyPr/>
                    <a:lstStyle/>
                    <a:p>
                      <a:pPr algn="ctr"/>
                      <a:r>
                        <a:rPr lang="en-US" dirty="0" smtClean="0"/>
                        <a:t>Fall</a:t>
                      </a:r>
                      <a:endParaRPr lang="en-US" dirty="0"/>
                    </a:p>
                  </a:txBody>
                  <a:tcPr/>
                </a:tc>
              </a:tr>
              <a:tr h="370840">
                <a:tc>
                  <a:txBody>
                    <a:bodyPr/>
                    <a:lstStyle/>
                    <a:p>
                      <a:r>
                        <a:rPr lang="en-US" dirty="0" smtClean="0"/>
                        <a:t>Hearing</a:t>
                      </a:r>
                      <a:endParaRPr lang="en-US" dirty="0"/>
                    </a:p>
                  </a:txBody>
                  <a:tcPr/>
                </a:tc>
                <a:tc>
                  <a:txBody>
                    <a:bodyPr/>
                    <a:lstStyle/>
                    <a:p>
                      <a:pPr algn="ctr"/>
                      <a:r>
                        <a:rPr lang="en-US" dirty="0" smtClean="0"/>
                        <a:t>7</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11</a:t>
                      </a:r>
                      <a:endParaRPr lang="en-US" dirty="0"/>
                    </a:p>
                  </a:txBody>
                  <a:tcPr/>
                </a:tc>
              </a:tr>
              <a:tr h="370840">
                <a:tc>
                  <a:txBody>
                    <a:bodyPr/>
                    <a:lstStyle/>
                    <a:p>
                      <a:r>
                        <a:rPr lang="en-US" dirty="0" smtClean="0"/>
                        <a:t>Grade - FX</a:t>
                      </a:r>
                    </a:p>
                  </a:txBody>
                  <a:tcPr/>
                </a:tc>
                <a:tc>
                  <a:txBody>
                    <a:bodyPr/>
                    <a:lstStyle/>
                    <a:p>
                      <a:pPr algn="ctr"/>
                      <a:r>
                        <a:rPr lang="en-US" dirty="0" smtClean="0"/>
                        <a:t>6</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6</a:t>
                      </a:r>
                      <a:endParaRPr lang="en-US" dirty="0"/>
                    </a:p>
                  </a:txBody>
                  <a:tcPr/>
                </a:tc>
              </a:tr>
              <a:tr h="370840">
                <a:tc>
                  <a:txBody>
                    <a:bodyPr/>
                    <a:lstStyle/>
                    <a:p>
                      <a:r>
                        <a:rPr lang="en-US" dirty="0" smtClean="0"/>
                        <a:t>Suspended</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r>
                        <a:rPr lang="en-US" dirty="0" smtClean="0"/>
                        <a:t>Other</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4</a:t>
                      </a:r>
                      <a:endParaRPr lang="en-US" dirty="0"/>
                    </a:p>
                  </a:txBody>
                  <a:tcPr/>
                </a:tc>
              </a:tr>
              <a:tr h="370840">
                <a:tc>
                  <a:txBody>
                    <a:bodyPr/>
                    <a:lstStyle/>
                    <a:p>
                      <a:r>
                        <a:rPr lang="en-US" dirty="0" smtClean="0"/>
                        <a:t>Dismissal</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r>
            </a:tbl>
          </a:graphicData>
        </a:graphic>
      </p:graphicFrame>
    </p:spTree>
  </p:cSld>
  <p:clrMapOvr>
    <a:masterClrMapping/>
  </p:clrMapOvr>
  <p:transition>
    <p:fade/>
  </p:transition>
</p:sld>
</file>

<file path=ppt/theme/theme1.xml><?xml version="1.0" encoding="utf-8"?>
<a:theme xmlns:a="http://schemas.openxmlformats.org/drawingml/2006/main" name="Sample presentation slides">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514</TotalTime>
  <Words>1186</Words>
  <Application>Microsoft Office PowerPoint</Application>
  <PresentationFormat>On-screen Show (4:3)</PresentationFormat>
  <Paragraphs>145</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Sample presentation slides</vt:lpstr>
      <vt:lpstr>Academic Integrity Process</vt:lpstr>
      <vt:lpstr>What Should We Do?</vt:lpstr>
      <vt:lpstr>Policy Statement #105 The Code of Student Academic Integrity</vt:lpstr>
      <vt:lpstr>Handling Violations</vt:lpstr>
      <vt:lpstr>Handling Violations (cont’d) Settlement Procedure</vt:lpstr>
      <vt:lpstr>Handling Violations (cont’d) Settlement Procedure (cont’d)</vt:lpstr>
      <vt:lpstr>IV. Penalties</vt:lpstr>
      <vt:lpstr>What has Happened?</vt:lpstr>
      <vt:lpstr>What has Happened?</vt:lpstr>
      <vt:lpstr>What Should We Do?</vt:lpstr>
    </vt:vector>
  </TitlesOfParts>
  <Company>UNC Charlotte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Information &amp; Technology Services</dc:creator>
  <cp:lastModifiedBy>rsmelser</cp:lastModifiedBy>
  <cp:revision>31</cp:revision>
  <dcterms:created xsi:type="dcterms:W3CDTF">2009-01-15T17:22:54Z</dcterms:created>
  <dcterms:modified xsi:type="dcterms:W3CDTF">2010-04-01T14:55:35Z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TC102867421033</vt:lpwstr>
  </property>
</Properties>
</file>