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4"/>
  </p:notesMasterIdLst>
  <p:handoutMasterIdLst>
    <p:handoutMasterId r:id="rId15"/>
  </p:handoutMasterIdLst>
  <p:sldIdLst>
    <p:sldId id="257" r:id="rId2"/>
    <p:sldId id="258" r:id="rId3"/>
    <p:sldId id="269" r:id="rId4"/>
    <p:sldId id="279" r:id="rId5"/>
    <p:sldId id="270" r:id="rId6"/>
    <p:sldId id="272" r:id="rId7"/>
    <p:sldId id="273" r:id="rId8"/>
    <p:sldId id="274" r:id="rId9"/>
    <p:sldId id="275" r:id="rId10"/>
    <p:sldId id="276" r:id="rId11"/>
    <p:sldId id="259" r:id="rId12"/>
    <p:sldId id="278" r:id="rId1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F4CBC376-739F-4B85-9D93-6A74D5A2CD21}" type="datetimeFigureOut">
              <a:rPr lang="en-US" smtClean="0"/>
              <a:pPr/>
              <a:t>9/14/2010</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7DD25CFF-7BE2-4B94-B8BA-5764F473524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79F49AED-2701-4563-8C53-40795C402EBA}" type="datetimeFigureOut">
              <a:rPr lang="en-US" smtClean="0"/>
              <a:pPr/>
              <a:t>9/14/2010</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26A2E7E2-C79F-43C9-B2C6-59CA0DFC87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9/14/2010 8:51 PM</a:t>
            </a:fld>
            <a:endParaRPr lang="en-US" dirty="0"/>
          </a:p>
        </p:txBody>
      </p:sp>
      <p:sp>
        <p:nvSpPr>
          <p:cNvPr id="6" name="Footer Placeholder 5"/>
          <p:cNvSpPr>
            <a:spLocks noGrp="1"/>
          </p:cNvSpPr>
          <p:nvPr>
            <p:ph type="ftr" sz="quarter" idx="12"/>
          </p:nvPr>
        </p:nvSpPr>
        <p:spPr>
          <a:xfrm>
            <a:off x="0" y="6513910"/>
            <a:ext cx="8229600" cy="3429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8229599" y="6513910"/>
            <a:ext cx="912284" cy="3429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9/14/2010 8:51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9/14/2010 8:51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9/14/2010 8:51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9/14/2010 8:51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9/14/2010 8:51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9/14/2010 8:51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gif"/></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baseline="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descr="UNCC_WSL_Logo_WHT.gif"/>
          <p:cNvPicPr>
            <a:picLocks noChangeAspect="1"/>
          </p:cNvPicPr>
          <p:nvPr userDrawn="1"/>
        </p:nvPicPr>
        <p:blipFill>
          <a:blip r:embed="rId3" cstate="print"/>
          <a:stretch>
            <a:fillRect/>
          </a:stretch>
        </p:blipFill>
        <p:spPr>
          <a:xfrm>
            <a:off x="5943600" y="5930476"/>
            <a:ext cx="3124200" cy="775124"/>
          </a:xfrm>
          <a:prstGeom prst="rect">
            <a:avLst/>
          </a:prstGeom>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cstate="print"/>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pic>
        <p:nvPicPr>
          <p:cNvPr id="9" name="Picture 8" descr="UNCC_WSL_Logo_WHT.gif"/>
          <p:cNvPicPr>
            <a:picLocks noChangeAspect="1"/>
          </p:cNvPicPr>
          <p:nvPr userDrawn="1"/>
        </p:nvPicPr>
        <p:blipFill>
          <a:blip r:embed="rId4" cstate="print"/>
          <a:stretch>
            <a:fillRect/>
          </a:stretch>
        </p:blipFill>
        <p:spPr>
          <a:xfrm>
            <a:off x="5943600" y="5930476"/>
            <a:ext cx="3124200" cy="775124"/>
          </a:xfrm>
          <a:prstGeom prst="rect">
            <a:avLst/>
          </a:prstGeom>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descr="UNCC_WSL_Logo_WHT.gif"/>
          <p:cNvPicPr>
            <a:picLocks noChangeAspect="1"/>
          </p:cNvPicPr>
          <p:nvPr userDrawn="1"/>
        </p:nvPicPr>
        <p:blipFill>
          <a:blip r:embed="rId2" cstate="print"/>
          <a:stretch>
            <a:fillRect/>
          </a:stretch>
        </p:blipFill>
        <p:spPr>
          <a:xfrm>
            <a:off x="5943600" y="5930476"/>
            <a:ext cx="3124200" cy="775124"/>
          </a:xfrm>
          <a:prstGeom prst="rect">
            <a:avLst/>
          </a:prstGeom>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descr="UNCC_WSL_Logo_WHT.gif"/>
          <p:cNvPicPr>
            <a:picLocks noChangeAspect="1"/>
          </p:cNvPicPr>
          <p:nvPr userDrawn="1"/>
        </p:nvPicPr>
        <p:blipFill>
          <a:blip r:embed="rId2" cstate="print"/>
          <a:stretch>
            <a:fillRect/>
          </a:stretch>
        </p:blipFill>
        <p:spPr>
          <a:xfrm>
            <a:off x="5943600" y="5930476"/>
            <a:ext cx="3124200" cy="775124"/>
          </a:xfrm>
          <a:prstGeom prst="rect">
            <a:avLst/>
          </a:prstGeom>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descr="UNCC_WSL_Logo_WHT.gif"/>
          <p:cNvPicPr>
            <a:picLocks noChangeAspect="1"/>
          </p:cNvPicPr>
          <p:nvPr userDrawn="1"/>
        </p:nvPicPr>
        <p:blipFill>
          <a:blip r:embed="rId2" cstate="print"/>
          <a:stretch>
            <a:fillRect/>
          </a:stretch>
        </p:blipFill>
        <p:spPr>
          <a:xfrm>
            <a:off x="5943600" y="5930476"/>
            <a:ext cx="3124200" cy="775124"/>
          </a:xfrm>
          <a:prstGeom prst="rect">
            <a:avLst/>
          </a:prstGeom>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5" name="Picture 4" descr="UNCC_WSL_Logo_WHT.gif"/>
          <p:cNvPicPr>
            <a:picLocks noChangeAspect="1"/>
          </p:cNvPicPr>
          <p:nvPr userDrawn="1"/>
        </p:nvPicPr>
        <p:blipFill>
          <a:blip r:embed="rId2" cstate="print"/>
          <a:stretch>
            <a:fillRect/>
          </a:stretch>
        </p:blipFill>
        <p:spPr>
          <a:xfrm>
            <a:off x="5943600" y="5930476"/>
            <a:ext cx="3124200" cy="775124"/>
          </a:xfrm>
          <a:prstGeom prst="rect">
            <a:avLst/>
          </a:prstGeom>
        </p:spPr>
      </p:pic>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descr="UNCC_WSL_Logo_WHT.gif"/>
          <p:cNvPicPr>
            <a:picLocks noChangeAspect="1"/>
          </p:cNvPicPr>
          <p:nvPr userDrawn="1"/>
        </p:nvPicPr>
        <p:blipFill>
          <a:blip r:embed="rId2" cstate="print"/>
          <a:stretch>
            <a:fillRect/>
          </a:stretch>
        </p:blipFill>
        <p:spPr>
          <a:xfrm>
            <a:off x="5943600" y="5930476"/>
            <a:ext cx="3124200" cy="775124"/>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9" r:id="rId6"/>
    <p:sldLayoutId id="2147483670" r:id="rId7"/>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447800"/>
            <a:ext cx="7681913" cy="1523495"/>
          </a:xfrm>
        </p:spPr>
        <p:txBody>
          <a:bodyPr/>
          <a:lstStyle/>
          <a:p>
            <a:r>
              <a:rPr lang="en-US" dirty="0" smtClean="0"/>
              <a:t>ABET is Coming – Now What</a:t>
            </a:r>
            <a:r>
              <a:rPr lang="en-US" dirty="0" smtClean="0"/>
              <a:t>? (Abridged)</a:t>
            </a:r>
            <a:endParaRPr lang="en-US" dirty="0"/>
          </a:p>
        </p:txBody>
      </p:sp>
      <p:sp>
        <p:nvSpPr>
          <p:cNvPr id="3" name="Subtitle 2"/>
          <p:cNvSpPr>
            <a:spLocks noGrp="1"/>
          </p:cNvSpPr>
          <p:nvPr>
            <p:ph type="subTitle" idx="1"/>
          </p:nvPr>
        </p:nvSpPr>
        <p:spPr>
          <a:xfrm>
            <a:off x="685800" y="3962400"/>
            <a:ext cx="7681913" cy="1370012"/>
          </a:xfrm>
        </p:spPr>
        <p:txBody>
          <a:bodyPr>
            <a:normAutofit/>
          </a:bodyPr>
          <a:lstStyle/>
          <a:p>
            <a:r>
              <a:rPr lang="en-US" dirty="0" smtClean="0"/>
              <a:t>Ron Smelser</a:t>
            </a:r>
          </a:p>
          <a:p>
            <a:r>
              <a:rPr lang="en-US" dirty="0" smtClean="0"/>
              <a:t>Professor and Associate Dean</a:t>
            </a:r>
            <a:br>
              <a:rPr lang="en-US" dirty="0" smtClean="0"/>
            </a:br>
            <a:r>
              <a:rPr lang="en-US" dirty="0" smtClean="0"/>
              <a:t>Dean’s Office</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We Do It (cont’d)</a:t>
            </a:r>
          </a:p>
        </p:txBody>
      </p:sp>
      <p:sp>
        <p:nvSpPr>
          <p:cNvPr id="3" name="Text Placeholder 2"/>
          <p:cNvSpPr>
            <a:spLocks noGrp="1"/>
          </p:cNvSpPr>
          <p:nvPr>
            <p:ph type="body" sz="quarter" idx="10"/>
          </p:nvPr>
        </p:nvSpPr>
        <p:spPr>
          <a:xfrm>
            <a:off x="381000" y="1411552"/>
            <a:ext cx="8382000" cy="4148828"/>
          </a:xfrm>
        </p:spPr>
        <p:txBody>
          <a:bodyPr/>
          <a:lstStyle/>
          <a:p>
            <a:r>
              <a:rPr lang="en-US" dirty="0" smtClean="0"/>
              <a:t>AIM – </a:t>
            </a:r>
            <a:r>
              <a:rPr lang="en-US" u="sng" dirty="0" smtClean="0"/>
              <a:t>A</a:t>
            </a:r>
            <a:r>
              <a:rPr lang="en-US" dirty="0" smtClean="0"/>
              <a:t>ssessment and </a:t>
            </a:r>
            <a:r>
              <a:rPr lang="en-US" u="sng" dirty="0" smtClean="0"/>
              <a:t>I</a:t>
            </a:r>
            <a:r>
              <a:rPr lang="en-US" dirty="0" smtClean="0"/>
              <a:t>mprovement </a:t>
            </a:r>
            <a:r>
              <a:rPr lang="en-US" u="sng" dirty="0" smtClean="0"/>
              <a:t>M</a:t>
            </a:r>
            <a:r>
              <a:rPr lang="en-US" dirty="0" smtClean="0"/>
              <a:t>eetings</a:t>
            </a:r>
          </a:p>
          <a:p>
            <a:pPr lvl="1"/>
            <a:r>
              <a:rPr lang="en-US" dirty="0" smtClean="0"/>
              <a:t>College Leadership – Deans, Chairs, College Faculty President</a:t>
            </a:r>
          </a:p>
          <a:p>
            <a:pPr lvl="1"/>
            <a:r>
              <a:rPr lang="en-US" dirty="0" smtClean="0"/>
              <a:t>Others as Required</a:t>
            </a:r>
          </a:p>
          <a:p>
            <a:pPr lvl="1"/>
            <a:r>
              <a:rPr lang="en-US" dirty="0" err="1" smtClean="0"/>
              <a:t>Triannual</a:t>
            </a:r>
            <a:r>
              <a:rPr lang="en-US" dirty="0" smtClean="0"/>
              <a:t> Meetings</a:t>
            </a:r>
          </a:p>
          <a:p>
            <a:pPr lvl="1"/>
            <a:r>
              <a:rPr lang="en-US" dirty="0" smtClean="0"/>
              <a:t>Program and Strategic Planning</a:t>
            </a:r>
          </a:p>
          <a:p>
            <a:pPr lvl="1"/>
            <a:r>
              <a:rPr lang="en-US" dirty="0" smtClean="0"/>
              <a:t>Evaluation of assessment data</a:t>
            </a:r>
          </a:p>
          <a:p>
            <a:pPr lvl="1"/>
            <a:r>
              <a:rPr lang="en-US" dirty="0" smtClean="0"/>
              <a:t>Archived for Continuous Improvement</a:t>
            </a:r>
          </a:p>
          <a:p>
            <a:pPr lvl="1"/>
            <a:endParaRPr lang="en-US"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ABET is Coming</a:t>
            </a:r>
            <a:br>
              <a:rPr lang="en-US" dirty="0" smtClean="0"/>
            </a:br>
            <a:r>
              <a:rPr lang="en-US" sz="3600" dirty="0" smtClean="0">
                <a:solidFill>
                  <a:schemeClr val="tx2"/>
                </a:solidFill>
              </a:rPr>
              <a:t>What Do We Do?</a:t>
            </a:r>
            <a:endParaRPr lang="en-US" dirty="0">
              <a:solidFill>
                <a:schemeClr val="tx2"/>
              </a:solidFill>
            </a:endParaRPr>
          </a:p>
        </p:txBody>
      </p:sp>
      <p:sp>
        <p:nvSpPr>
          <p:cNvPr id="3" name="Text Placeholder 2"/>
          <p:cNvSpPr>
            <a:spLocks noGrp="1"/>
          </p:cNvSpPr>
          <p:nvPr>
            <p:ph type="body" sz="quarter" idx="10"/>
          </p:nvPr>
        </p:nvSpPr>
        <p:spPr>
          <a:xfrm>
            <a:off x="381000" y="1447800"/>
            <a:ext cx="8382000" cy="5257800"/>
          </a:xfrm>
        </p:spPr>
        <p:txBody>
          <a:bodyPr>
            <a:normAutofit/>
          </a:bodyPr>
          <a:lstStyle/>
          <a:p>
            <a:r>
              <a:rPr lang="en-US" dirty="0" smtClean="0"/>
              <a:t>Be Familiar with Your Program</a:t>
            </a:r>
          </a:p>
          <a:p>
            <a:r>
              <a:rPr lang="en-US" dirty="0" smtClean="0"/>
              <a:t>Be Familiar with Our Processes</a:t>
            </a:r>
          </a:p>
          <a:p>
            <a:pPr lvl="1"/>
            <a:r>
              <a:rPr lang="en-US" dirty="0" smtClean="0"/>
              <a:t>ICAP</a:t>
            </a:r>
          </a:p>
          <a:p>
            <a:pPr lvl="1"/>
            <a:r>
              <a:rPr lang="en-US" dirty="0" smtClean="0"/>
              <a:t>FAIT</a:t>
            </a:r>
          </a:p>
          <a:p>
            <a:pPr lvl="1"/>
            <a:r>
              <a:rPr lang="en-US" dirty="0" smtClean="0"/>
              <a:t>PROBE</a:t>
            </a:r>
          </a:p>
          <a:p>
            <a:pPr lvl="1"/>
            <a:r>
              <a:rPr lang="en-US" dirty="0" smtClean="0"/>
              <a:t>AIM</a:t>
            </a:r>
          </a:p>
          <a:p>
            <a:pPr lvl="1"/>
            <a:r>
              <a:rPr lang="en-US" dirty="0" smtClean="0"/>
              <a:t>Frequency of Evaluation </a:t>
            </a:r>
          </a:p>
          <a:p>
            <a:pPr lvl="2"/>
            <a:r>
              <a:rPr lang="en-US" dirty="0" smtClean="0"/>
              <a:t>Students/Faculty – Annually</a:t>
            </a:r>
          </a:p>
          <a:p>
            <a:pPr lvl="2"/>
            <a:r>
              <a:rPr lang="en-US" dirty="0" smtClean="0"/>
              <a:t>Alumni/Employers - </a:t>
            </a:r>
            <a:r>
              <a:rPr lang="en-US" dirty="0" err="1" smtClean="0"/>
              <a:t>Trienially</a:t>
            </a:r>
            <a:endParaRPr lang="en-US" dirty="0" smtClean="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ABET is Coming (cont’d)</a:t>
            </a:r>
            <a:br>
              <a:rPr lang="en-US" dirty="0" smtClean="0"/>
            </a:br>
            <a:r>
              <a:rPr lang="en-US" sz="3600" dirty="0" smtClean="0">
                <a:solidFill>
                  <a:schemeClr val="tx2"/>
                </a:solidFill>
              </a:rPr>
              <a:t>What Do We Do?</a:t>
            </a:r>
            <a:endParaRPr lang="en-US" dirty="0">
              <a:solidFill>
                <a:schemeClr val="tx2"/>
              </a:solidFill>
            </a:endParaRPr>
          </a:p>
        </p:txBody>
      </p:sp>
      <p:sp>
        <p:nvSpPr>
          <p:cNvPr id="3" name="Text Placeholder 2"/>
          <p:cNvSpPr>
            <a:spLocks noGrp="1"/>
          </p:cNvSpPr>
          <p:nvPr>
            <p:ph type="body" sz="quarter" idx="10"/>
          </p:nvPr>
        </p:nvSpPr>
        <p:spPr>
          <a:xfrm>
            <a:off x="381000" y="1447800"/>
            <a:ext cx="8382000" cy="5257800"/>
          </a:xfrm>
        </p:spPr>
        <p:txBody>
          <a:bodyPr>
            <a:normAutofit/>
          </a:bodyPr>
          <a:lstStyle/>
          <a:p>
            <a:r>
              <a:rPr lang="en-US" dirty="0" smtClean="0"/>
              <a:t>Be Congenial with the Visitors</a:t>
            </a:r>
          </a:p>
          <a:p>
            <a:r>
              <a:rPr lang="en-US" dirty="0" smtClean="0"/>
              <a:t>Be Honest in Your Responses</a:t>
            </a:r>
          </a:p>
          <a:p>
            <a:r>
              <a:rPr lang="en-US" dirty="0" smtClean="0"/>
              <a:t>Evaluators Can Ask Anyone, Anything , Any Time</a:t>
            </a:r>
          </a:p>
          <a:p>
            <a:r>
              <a:rPr lang="en-US" dirty="0" smtClean="0"/>
              <a:t> Respond Promptly and Professionally</a:t>
            </a:r>
          </a:p>
          <a:p>
            <a:pPr>
              <a:buNone/>
            </a:pPr>
            <a:endParaRPr lang="en-US"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This Accreditation Stuff?</a:t>
            </a:r>
            <a:endParaRPr lang="en-US" dirty="0"/>
          </a:p>
        </p:txBody>
      </p:sp>
      <p:sp>
        <p:nvSpPr>
          <p:cNvPr id="3" name="Text Placeholder 2"/>
          <p:cNvSpPr>
            <a:spLocks noGrp="1"/>
          </p:cNvSpPr>
          <p:nvPr>
            <p:ph type="body" sz="quarter" idx="10"/>
          </p:nvPr>
        </p:nvSpPr>
        <p:spPr>
          <a:xfrm>
            <a:off x="381000" y="1411552"/>
            <a:ext cx="8382000" cy="4918269"/>
          </a:xfrm>
        </p:spPr>
        <p:txBody>
          <a:bodyPr/>
          <a:lstStyle/>
          <a:p>
            <a:r>
              <a:rPr lang="en-US" dirty="0" smtClean="0"/>
              <a:t>Program Accreditation Assures</a:t>
            </a:r>
          </a:p>
          <a:p>
            <a:pPr lvl="1"/>
            <a:r>
              <a:rPr lang="en-US" dirty="0" smtClean="0"/>
              <a:t>Curricular Objectives are Being Met</a:t>
            </a:r>
          </a:p>
          <a:p>
            <a:pPr lvl="1"/>
            <a:r>
              <a:rPr lang="en-US" dirty="0" smtClean="0"/>
              <a:t>Students are Being Adequately Prepared</a:t>
            </a:r>
          </a:p>
          <a:p>
            <a:pPr lvl="1"/>
            <a:r>
              <a:rPr lang="en-US" dirty="0" smtClean="0"/>
              <a:t>Faculty are Qualified</a:t>
            </a:r>
          </a:p>
          <a:p>
            <a:r>
              <a:rPr lang="en-US" dirty="0" smtClean="0"/>
              <a:t>Graduates are Qualified to Assume Professional Status</a:t>
            </a:r>
          </a:p>
          <a:p>
            <a:r>
              <a:rPr lang="en-US" dirty="0" smtClean="0"/>
              <a:t>Stakeholders are Engaged with the Programs</a:t>
            </a:r>
          </a:p>
          <a:p>
            <a:r>
              <a:rPr lang="en-US" dirty="0" smtClean="0"/>
              <a:t>Parents and Students are Concerned About Accreditation</a:t>
            </a:r>
          </a:p>
          <a:p>
            <a:endParaRPr 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Accreditation</a:t>
            </a:r>
            <a:endParaRPr lang="en-US" dirty="0"/>
          </a:p>
        </p:txBody>
      </p:sp>
      <p:sp>
        <p:nvSpPr>
          <p:cNvPr id="3" name="Text Placeholder 2"/>
          <p:cNvSpPr>
            <a:spLocks noGrp="1"/>
          </p:cNvSpPr>
          <p:nvPr>
            <p:ph type="body" sz="quarter" idx="10"/>
          </p:nvPr>
        </p:nvSpPr>
        <p:spPr>
          <a:xfrm>
            <a:off x="381000" y="1411552"/>
            <a:ext cx="8382000" cy="2339102"/>
          </a:xfrm>
        </p:spPr>
        <p:txBody>
          <a:bodyPr/>
          <a:lstStyle/>
          <a:p>
            <a:r>
              <a:rPr lang="en-US" dirty="0" smtClean="0"/>
              <a:t>Course Outcomes</a:t>
            </a:r>
          </a:p>
          <a:p>
            <a:pPr lvl="1"/>
            <a:r>
              <a:rPr lang="en-US" dirty="0" smtClean="0"/>
              <a:t>Learning Objectives for Individual Courses</a:t>
            </a:r>
          </a:p>
          <a:p>
            <a:pPr lvl="1"/>
            <a:r>
              <a:rPr lang="en-US" dirty="0" smtClean="0"/>
              <a:t>Set by Faculty </a:t>
            </a:r>
          </a:p>
          <a:p>
            <a:pPr lvl="1"/>
            <a:r>
              <a:rPr lang="en-US" dirty="0" smtClean="0"/>
              <a:t>Evaluated by Faculty</a:t>
            </a:r>
          </a:p>
          <a:p>
            <a:pPr lvl="1">
              <a:buNone/>
            </a:pPr>
            <a:endParaRPr lang="en-US"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Accreditation (cont’d)</a:t>
            </a:r>
            <a:endParaRPr lang="en-US" dirty="0"/>
          </a:p>
        </p:txBody>
      </p:sp>
      <p:sp>
        <p:nvSpPr>
          <p:cNvPr id="3" name="Text Placeholder 2"/>
          <p:cNvSpPr>
            <a:spLocks noGrp="1"/>
          </p:cNvSpPr>
          <p:nvPr>
            <p:ph type="body" sz="quarter" idx="10"/>
          </p:nvPr>
        </p:nvSpPr>
        <p:spPr>
          <a:xfrm>
            <a:off x="381000" y="1411552"/>
            <a:ext cx="8382000" cy="5164491"/>
          </a:xfrm>
        </p:spPr>
        <p:txBody>
          <a:bodyPr/>
          <a:lstStyle/>
          <a:p>
            <a:r>
              <a:rPr lang="en-US" dirty="0" smtClean="0"/>
              <a:t>Course Outcomes</a:t>
            </a:r>
          </a:p>
          <a:p>
            <a:pPr lvl="1"/>
            <a:r>
              <a:rPr lang="en-US" dirty="0" smtClean="0"/>
              <a:t>Learning Objectives for Individual Courses</a:t>
            </a:r>
          </a:p>
          <a:p>
            <a:pPr lvl="1"/>
            <a:r>
              <a:rPr lang="en-US" dirty="0" smtClean="0"/>
              <a:t>Set by Faculty </a:t>
            </a:r>
          </a:p>
          <a:p>
            <a:pPr lvl="1"/>
            <a:r>
              <a:rPr lang="en-US" dirty="0" smtClean="0"/>
              <a:t>Evaluated by Faculty</a:t>
            </a:r>
          </a:p>
          <a:p>
            <a:r>
              <a:rPr lang="en-US" dirty="0" smtClean="0"/>
              <a:t>Program Outcomes</a:t>
            </a:r>
          </a:p>
          <a:p>
            <a:pPr lvl="1"/>
            <a:r>
              <a:rPr lang="en-US" dirty="0" smtClean="0"/>
              <a:t>Learning Outcomes for Your Program</a:t>
            </a:r>
            <a:r>
              <a:rPr lang="en-US" dirty="0" smtClean="0">
                <a:solidFill>
                  <a:srgbClr val="FF0000"/>
                </a:solidFill>
              </a:rPr>
              <a:t> </a:t>
            </a:r>
          </a:p>
          <a:p>
            <a:pPr lvl="2"/>
            <a:r>
              <a:rPr lang="en-US" dirty="0" smtClean="0"/>
              <a:t>Define the skills and competencies of students </a:t>
            </a:r>
          </a:p>
          <a:p>
            <a:pPr lvl="2"/>
            <a:r>
              <a:rPr lang="en-US" dirty="0" smtClean="0"/>
              <a:t>Expected at the time of graduation </a:t>
            </a:r>
          </a:p>
          <a:p>
            <a:pPr lvl="1"/>
            <a:r>
              <a:rPr lang="en-US" dirty="0" smtClean="0"/>
              <a:t>Set by Faculty</a:t>
            </a:r>
          </a:p>
          <a:p>
            <a:pPr lvl="1"/>
            <a:r>
              <a:rPr lang="en-US" dirty="0" smtClean="0"/>
              <a:t>Evaluated by Faculty</a:t>
            </a:r>
          </a:p>
          <a:p>
            <a:pPr lvl="1">
              <a:buNone/>
            </a:pPr>
            <a:endParaRPr lang="en-US" dirty="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a:t>
            </a:r>
            <a:r>
              <a:rPr lang="en-US" dirty="0" smtClean="0"/>
              <a:t>Accreditation (cont’d)</a:t>
            </a:r>
            <a:endParaRPr lang="en-US" dirty="0"/>
          </a:p>
        </p:txBody>
      </p:sp>
      <p:sp>
        <p:nvSpPr>
          <p:cNvPr id="3" name="Text Placeholder 2"/>
          <p:cNvSpPr>
            <a:spLocks noGrp="1"/>
          </p:cNvSpPr>
          <p:nvPr>
            <p:ph type="body" sz="quarter" idx="10"/>
          </p:nvPr>
        </p:nvSpPr>
        <p:spPr>
          <a:xfrm>
            <a:off x="381000" y="1411552"/>
            <a:ext cx="8382000" cy="5841599"/>
          </a:xfrm>
        </p:spPr>
        <p:txBody>
          <a:bodyPr/>
          <a:lstStyle/>
          <a:p>
            <a:r>
              <a:rPr lang="en-US" dirty="0" smtClean="0"/>
              <a:t>Program Educational Objectives</a:t>
            </a:r>
          </a:p>
          <a:p>
            <a:pPr lvl="1"/>
            <a:r>
              <a:rPr lang="en-US" dirty="0" smtClean="0"/>
              <a:t>What a Graduate Should be Able to Do 3-5 Years after Graduation</a:t>
            </a:r>
          </a:p>
          <a:p>
            <a:pPr lvl="1"/>
            <a:r>
              <a:rPr lang="en-US" dirty="0" smtClean="0"/>
              <a:t>Set by Faculty and Stakeholders</a:t>
            </a:r>
          </a:p>
          <a:p>
            <a:pPr lvl="1"/>
            <a:r>
              <a:rPr lang="en-US" dirty="0" smtClean="0"/>
              <a:t>Evaluated by Stakeholders – Primarily</a:t>
            </a:r>
          </a:p>
          <a:p>
            <a:pPr lvl="2"/>
            <a:r>
              <a:rPr lang="en-US" dirty="0" smtClean="0"/>
              <a:t>Advisory Committees</a:t>
            </a:r>
          </a:p>
          <a:p>
            <a:pPr lvl="2"/>
            <a:r>
              <a:rPr lang="en-US" dirty="0" smtClean="0"/>
              <a:t>Employers</a:t>
            </a:r>
          </a:p>
          <a:p>
            <a:pPr lvl="2"/>
            <a:r>
              <a:rPr lang="en-US" dirty="0" smtClean="0"/>
              <a:t>Alumni</a:t>
            </a:r>
          </a:p>
          <a:p>
            <a:r>
              <a:rPr lang="en-US" dirty="0" smtClean="0"/>
              <a:t>Required for Credibility</a:t>
            </a:r>
          </a:p>
          <a:p>
            <a:pPr lvl="1"/>
            <a:r>
              <a:rPr lang="en-US" dirty="0" smtClean="0"/>
              <a:t>ABET – Undergraduate Programs</a:t>
            </a:r>
          </a:p>
          <a:p>
            <a:pPr lvl="1"/>
            <a:r>
              <a:rPr lang="en-US" dirty="0" smtClean="0"/>
              <a:t>SACS – All degree Programs</a:t>
            </a:r>
          </a:p>
          <a:p>
            <a:pPr lvl="2"/>
            <a:endParaRPr lang="en-US" dirty="0" smtClean="0"/>
          </a:p>
          <a:p>
            <a:pPr lvl="1"/>
            <a:endParaRPr lang="en-US" dirty="0"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Do It</a:t>
            </a:r>
            <a:endParaRPr lang="en-US" dirty="0"/>
          </a:p>
        </p:txBody>
      </p:sp>
      <p:sp>
        <p:nvSpPr>
          <p:cNvPr id="3" name="Text Placeholder 2"/>
          <p:cNvSpPr>
            <a:spLocks noGrp="1"/>
          </p:cNvSpPr>
          <p:nvPr>
            <p:ph type="body" sz="quarter" idx="10"/>
          </p:nvPr>
        </p:nvSpPr>
        <p:spPr>
          <a:xfrm>
            <a:off x="381000" y="838200"/>
            <a:ext cx="8382000" cy="6124754"/>
          </a:xfrm>
        </p:spPr>
        <p:txBody>
          <a:bodyPr/>
          <a:lstStyle/>
          <a:p>
            <a:r>
              <a:rPr lang="en-US" dirty="0" err="1" smtClean="0"/>
              <a:t>SPART</a:t>
            </a:r>
            <a:r>
              <a:rPr lang="en-US" dirty="0" smtClean="0"/>
              <a:t> – </a:t>
            </a:r>
            <a:r>
              <a:rPr lang="en-US" u="sng" dirty="0" smtClean="0"/>
              <a:t>S</a:t>
            </a:r>
            <a:r>
              <a:rPr lang="en-US" dirty="0" smtClean="0"/>
              <a:t>trategic </a:t>
            </a:r>
            <a:r>
              <a:rPr lang="en-US" u="sng" dirty="0" smtClean="0"/>
              <a:t>P</a:t>
            </a:r>
            <a:r>
              <a:rPr lang="en-US" dirty="0" smtClean="0"/>
              <a:t>lanning and </a:t>
            </a:r>
            <a:r>
              <a:rPr lang="en-US" u="sng" dirty="0" smtClean="0"/>
              <a:t>A</a:t>
            </a:r>
            <a:r>
              <a:rPr lang="en-US" dirty="0" smtClean="0"/>
              <a:t>ssessment </a:t>
            </a:r>
            <a:r>
              <a:rPr lang="en-US" u="sng" dirty="0" smtClean="0"/>
              <a:t>R</a:t>
            </a:r>
            <a:r>
              <a:rPr lang="en-US" dirty="0" smtClean="0"/>
              <a:t>esource </a:t>
            </a:r>
            <a:r>
              <a:rPr lang="en-US" u="sng" dirty="0" smtClean="0"/>
              <a:t>T</a:t>
            </a:r>
            <a:r>
              <a:rPr lang="en-US" dirty="0" smtClean="0"/>
              <a:t>eam</a:t>
            </a:r>
          </a:p>
          <a:p>
            <a:pPr lvl="1"/>
            <a:r>
              <a:rPr lang="en-US" dirty="0" smtClean="0"/>
              <a:t>Initiated in Spring 1996</a:t>
            </a:r>
          </a:p>
          <a:p>
            <a:pPr lvl="1"/>
            <a:r>
              <a:rPr lang="en-US" dirty="0" smtClean="0"/>
              <a:t>Originated to Support Strategic Planning Process</a:t>
            </a:r>
          </a:p>
          <a:p>
            <a:pPr lvl="1"/>
            <a:r>
              <a:rPr lang="en-US" dirty="0" smtClean="0"/>
              <a:t>College-wide Committee</a:t>
            </a:r>
            <a:endParaRPr lang="en-US" strike="sngStrike" dirty="0" smtClean="0">
              <a:solidFill>
                <a:srgbClr val="0070C0"/>
              </a:solidFill>
            </a:endParaRPr>
          </a:p>
          <a:p>
            <a:pPr lvl="2"/>
            <a:r>
              <a:rPr lang="en-US" dirty="0" smtClean="0"/>
              <a:t>Associate Dean and Assistant Dean Chair</a:t>
            </a:r>
          </a:p>
          <a:p>
            <a:pPr lvl="2"/>
            <a:r>
              <a:rPr lang="en-US" dirty="0" smtClean="0"/>
              <a:t>Departmental and Program representatives appointed by chairs</a:t>
            </a:r>
          </a:p>
          <a:p>
            <a:pPr lvl="1"/>
            <a:r>
              <a:rPr lang="en-US" dirty="0" smtClean="0"/>
              <a:t>Responsible for Assessment and Survey Instruments</a:t>
            </a:r>
          </a:p>
          <a:p>
            <a:pPr lvl="1"/>
            <a:r>
              <a:rPr lang="en-US" dirty="0" smtClean="0"/>
              <a:t>Resource for ABET and SACS accreditation documentation – </a:t>
            </a:r>
            <a:r>
              <a:rPr lang="en-US" dirty="0" err="1" smtClean="0"/>
              <a:t>SPART</a:t>
            </a:r>
            <a:r>
              <a:rPr lang="en-US" dirty="0" smtClean="0"/>
              <a:t> Web Site</a:t>
            </a:r>
          </a:p>
          <a:p>
            <a:pPr lvl="1"/>
            <a:endParaRPr lang="en-US" dirty="0" smtClean="0"/>
          </a:p>
          <a:p>
            <a:pPr lvl="1"/>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Do It (cont’d)</a:t>
            </a:r>
            <a:endParaRPr lang="en-US" dirty="0"/>
          </a:p>
        </p:txBody>
      </p:sp>
      <p:sp>
        <p:nvSpPr>
          <p:cNvPr id="3" name="Text Placeholder 2"/>
          <p:cNvSpPr>
            <a:spLocks noGrp="1"/>
          </p:cNvSpPr>
          <p:nvPr>
            <p:ph type="body" sz="quarter" idx="10"/>
          </p:nvPr>
        </p:nvSpPr>
        <p:spPr>
          <a:xfrm>
            <a:off x="381000" y="1411552"/>
            <a:ext cx="8382000" cy="5047536"/>
          </a:xfrm>
        </p:spPr>
        <p:txBody>
          <a:bodyPr/>
          <a:lstStyle/>
          <a:p>
            <a:r>
              <a:rPr lang="en-US" dirty="0" err="1" smtClean="0"/>
              <a:t>ICAP</a:t>
            </a:r>
            <a:r>
              <a:rPr lang="en-US" dirty="0" smtClean="0"/>
              <a:t> – </a:t>
            </a:r>
            <a:r>
              <a:rPr lang="en-US" u="sng" dirty="0" smtClean="0"/>
              <a:t>I</a:t>
            </a:r>
            <a:r>
              <a:rPr lang="en-US" dirty="0" smtClean="0"/>
              <a:t>ndividual </a:t>
            </a:r>
            <a:r>
              <a:rPr lang="en-US" u="sng" dirty="0" smtClean="0"/>
              <a:t>C</a:t>
            </a:r>
            <a:r>
              <a:rPr lang="en-US" dirty="0" smtClean="0"/>
              <a:t>ourse </a:t>
            </a:r>
            <a:r>
              <a:rPr lang="en-US" u="sng" dirty="0" smtClean="0"/>
              <a:t>A</a:t>
            </a:r>
            <a:r>
              <a:rPr lang="en-US" dirty="0" smtClean="0"/>
              <a:t>ssessment </a:t>
            </a:r>
            <a:r>
              <a:rPr lang="en-US" u="sng" dirty="0" smtClean="0"/>
              <a:t>P</a:t>
            </a:r>
            <a:r>
              <a:rPr lang="en-US" dirty="0" smtClean="0"/>
              <a:t>rocess</a:t>
            </a:r>
          </a:p>
          <a:p>
            <a:pPr lvl="1"/>
            <a:r>
              <a:rPr lang="en-US" b="1" u="sng" dirty="0" smtClean="0"/>
              <a:t>Directly</a:t>
            </a:r>
            <a:r>
              <a:rPr lang="en-US" dirty="0" smtClean="0"/>
              <a:t> Assess ABET Learning Outcome</a:t>
            </a:r>
          </a:p>
          <a:p>
            <a:pPr lvl="1"/>
            <a:r>
              <a:rPr lang="en-US" dirty="0" smtClean="0"/>
              <a:t>Objective Evaluation </a:t>
            </a:r>
          </a:p>
          <a:p>
            <a:pPr lvl="2"/>
            <a:r>
              <a:rPr lang="en-US" dirty="0" smtClean="0"/>
              <a:t>Usually quantitative – not always</a:t>
            </a:r>
          </a:p>
          <a:p>
            <a:pPr lvl="2"/>
            <a:r>
              <a:rPr lang="en-US" dirty="0" smtClean="0"/>
              <a:t>May require narrative and recommendations</a:t>
            </a:r>
          </a:p>
          <a:p>
            <a:pPr lvl="1"/>
            <a:r>
              <a:rPr lang="en-US" dirty="0" smtClean="0"/>
              <a:t>Each Semester</a:t>
            </a:r>
          </a:p>
          <a:p>
            <a:pPr lvl="1"/>
            <a:r>
              <a:rPr lang="en-US" dirty="0" smtClean="0"/>
              <a:t>Individual Faculty Responsibility</a:t>
            </a:r>
          </a:p>
          <a:p>
            <a:pPr lvl="1"/>
            <a:r>
              <a:rPr lang="en-US" dirty="0" smtClean="0"/>
              <a:t>Archived for Continuous Improvement</a:t>
            </a:r>
          </a:p>
          <a:p>
            <a:pPr lvl="1"/>
            <a:r>
              <a:rPr lang="en-US" dirty="0" smtClean="0"/>
              <a:t>Reviewed by appropriate FAIT(s)</a:t>
            </a:r>
          </a:p>
          <a:p>
            <a:pPr lvl="1"/>
            <a:r>
              <a:rPr lang="en-US" dirty="0" smtClean="0"/>
              <a:t>Survey Instrument – Indirect Measure</a:t>
            </a:r>
          </a:p>
          <a:p>
            <a:pPr lvl="1"/>
            <a:endParaRPr lang="en-U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We Do It (cont’d)</a:t>
            </a:r>
          </a:p>
        </p:txBody>
      </p:sp>
      <p:sp>
        <p:nvSpPr>
          <p:cNvPr id="3" name="Text Placeholder 2"/>
          <p:cNvSpPr>
            <a:spLocks noGrp="1"/>
          </p:cNvSpPr>
          <p:nvPr>
            <p:ph type="body" sz="quarter" idx="10"/>
          </p:nvPr>
        </p:nvSpPr>
        <p:spPr>
          <a:xfrm>
            <a:off x="381000" y="1411552"/>
            <a:ext cx="8382000" cy="4487382"/>
          </a:xfrm>
        </p:spPr>
        <p:txBody>
          <a:bodyPr/>
          <a:lstStyle/>
          <a:p>
            <a:r>
              <a:rPr lang="en-US" dirty="0" smtClean="0"/>
              <a:t>FAIT – </a:t>
            </a:r>
            <a:r>
              <a:rPr lang="en-US" u="sng" dirty="0" smtClean="0"/>
              <a:t>F</a:t>
            </a:r>
            <a:r>
              <a:rPr lang="en-US" dirty="0" smtClean="0"/>
              <a:t>ocus </a:t>
            </a:r>
            <a:r>
              <a:rPr lang="en-US" u="sng" dirty="0" smtClean="0"/>
              <a:t>A</a:t>
            </a:r>
            <a:r>
              <a:rPr lang="en-US" dirty="0" smtClean="0"/>
              <a:t>rea </a:t>
            </a:r>
            <a:r>
              <a:rPr lang="en-US" u="sng" dirty="0" smtClean="0"/>
              <a:t>I</a:t>
            </a:r>
            <a:r>
              <a:rPr lang="en-US" dirty="0" smtClean="0"/>
              <a:t>mprovement </a:t>
            </a:r>
            <a:r>
              <a:rPr lang="en-US" u="sng" dirty="0" smtClean="0"/>
              <a:t>T</a:t>
            </a:r>
            <a:r>
              <a:rPr lang="en-US" dirty="0" smtClean="0"/>
              <a:t>eam</a:t>
            </a:r>
          </a:p>
          <a:p>
            <a:pPr lvl="1"/>
            <a:r>
              <a:rPr lang="en-US" dirty="0" smtClean="0"/>
              <a:t>Faculty Group Reviewing a Program Thrust Area</a:t>
            </a:r>
          </a:p>
          <a:p>
            <a:pPr lvl="1"/>
            <a:r>
              <a:rPr lang="en-US" dirty="0" smtClean="0"/>
              <a:t>Review </a:t>
            </a:r>
            <a:r>
              <a:rPr lang="en-US" dirty="0" err="1" smtClean="0"/>
              <a:t>ICAP</a:t>
            </a:r>
            <a:r>
              <a:rPr lang="en-US" dirty="0" smtClean="0"/>
              <a:t> Reports </a:t>
            </a:r>
          </a:p>
          <a:p>
            <a:pPr lvl="1"/>
            <a:r>
              <a:rPr lang="en-US" dirty="0" smtClean="0"/>
              <a:t>Review Program Educational Objectives</a:t>
            </a:r>
          </a:p>
          <a:p>
            <a:pPr lvl="1"/>
            <a:r>
              <a:rPr lang="en-US" dirty="0" smtClean="0"/>
              <a:t>Each Semester</a:t>
            </a:r>
            <a:r>
              <a:rPr lang="en-US" dirty="0" smtClean="0">
                <a:solidFill>
                  <a:srgbClr val="FF0000"/>
                </a:solidFill>
              </a:rPr>
              <a:t> </a:t>
            </a:r>
            <a:r>
              <a:rPr lang="en-US" dirty="0" smtClean="0"/>
              <a:t>but at Least Once per Year</a:t>
            </a:r>
          </a:p>
          <a:p>
            <a:pPr lvl="1"/>
            <a:r>
              <a:rPr lang="en-US" dirty="0" smtClean="0"/>
              <a:t>Recommend Course Improvements and/or Curricular Changes Based on Data </a:t>
            </a:r>
          </a:p>
          <a:p>
            <a:pPr lvl="1"/>
            <a:r>
              <a:rPr lang="en-US" dirty="0" smtClean="0"/>
              <a:t>Archived Reports for Continuous Improvement</a:t>
            </a:r>
          </a:p>
          <a:p>
            <a:pPr lvl="2"/>
            <a:r>
              <a:rPr lang="en-US" dirty="0" smtClean="0"/>
              <a:t>What changes implemented</a:t>
            </a:r>
          </a:p>
          <a:p>
            <a:pPr lvl="2"/>
            <a:r>
              <a:rPr lang="en-US" dirty="0" smtClean="0"/>
              <a:t>Impact of changes</a:t>
            </a:r>
            <a:endParaRPr lang="en-US"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We Do It (cont’d)</a:t>
            </a:r>
          </a:p>
        </p:txBody>
      </p:sp>
      <p:sp>
        <p:nvSpPr>
          <p:cNvPr id="3" name="Text Placeholder 2"/>
          <p:cNvSpPr>
            <a:spLocks noGrp="1"/>
          </p:cNvSpPr>
          <p:nvPr>
            <p:ph type="body" sz="quarter" idx="10"/>
          </p:nvPr>
        </p:nvSpPr>
        <p:spPr>
          <a:xfrm>
            <a:off x="381000" y="1411552"/>
            <a:ext cx="8382000" cy="4875181"/>
          </a:xfrm>
        </p:spPr>
        <p:txBody>
          <a:bodyPr/>
          <a:lstStyle/>
          <a:p>
            <a:r>
              <a:rPr lang="en-US" dirty="0" smtClean="0"/>
              <a:t>PROBE – </a:t>
            </a:r>
            <a:r>
              <a:rPr lang="en-US" u="sng" dirty="0" err="1" smtClean="0"/>
              <a:t>PR</a:t>
            </a:r>
            <a:r>
              <a:rPr lang="en-US" dirty="0" err="1" smtClean="0"/>
              <a:t>ogram</a:t>
            </a:r>
            <a:r>
              <a:rPr lang="en-US" dirty="0" smtClean="0"/>
              <a:t> </a:t>
            </a:r>
            <a:r>
              <a:rPr lang="en-US" u="sng" dirty="0" err="1" smtClean="0"/>
              <a:t>OB</a:t>
            </a:r>
            <a:r>
              <a:rPr lang="en-US" dirty="0" err="1" smtClean="0"/>
              <a:t>jective</a:t>
            </a:r>
            <a:r>
              <a:rPr lang="en-US" dirty="0" smtClean="0"/>
              <a:t> </a:t>
            </a:r>
            <a:r>
              <a:rPr lang="en-US" u="sng" dirty="0" smtClean="0"/>
              <a:t>E</a:t>
            </a:r>
            <a:r>
              <a:rPr lang="en-US" dirty="0" smtClean="0"/>
              <a:t>valuation</a:t>
            </a:r>
          </a:p>
          <a:p>
            <a:pPr lvl="1"/>
            <a:r>
              <a:rPr lang="en-US" dirty="0" smtClean="0"/>
              <a:t>Department Faculty Led by Chair</a:t>
            </a:r>
          </a:p>
          <a:p>
            <a:pPr lvl="1"/>
            <a:r>
              <a:rPr lang="en-US" dirty="0" smtClean="0"/>
              <a:t>Biennially Reviewed</a:t>
            </a:r>
          </a:p>
          <a:p>
            <a:pPr lvl="1"/>
            <a:r>
              <a:rPr lang="en-US" dirty="0" smtClean="0"/>
              <a:t>Survey Data</a:t>
            </a:r>
          </a:p>
          <a:p>
            <a:pPr lvl="2"/>
            <a:r>
              <a:rPr lang="en-US" dirty="0" smtClean="0"/>
              <a:t>Stakeholders – employers, students, faculty</a:t>
            </a:r>
          </a:p>
          <a:p>
            <a:pPr lvl="2"/>
            <a:r>
              <a:rPr lang="en-US" dirty="0" smtClean="0"/>
              <a:t>Alumni</a:t>
            </a:r>
          </a:p>
          <a:p>
            <a:pPr lvl="1"/>
            <a:r>
              <a:rPr lang="en-US" dirty="0" smtClean="0"/>
              <a:t>Identify Improvement Opportunities From Stakeholders and FAIT</a:t>
            </a:r>
          </a:p>
          <a:p>
            <a:pPr lvl="1"/>
            <a:r>
              <a:rPr lang="en-US" dirty="0" smtClean="0"/>
              <a:t>Recommend Curricular Changes Based on Needs Identified for Program Graduates </a:t>
            </a:r>
          </a:p>
          <a:p>
            <a:pPr lvl="1"/>
            <a:r>
              <a:rPr lang="en-US" dirty="0" smtClean="0"/>
              <a:t>Archived for Continuous Improvement</a:t>
            </a:r>
            <a:endParaRPr lang="en-US" dirty="0"/>
          </a:p>
        </p:txBody>
      </p:sp>
    </p:spTree>
  </p:cSld>
  <p:clrMapOvr>
    <a:masterClrMapping/>
  </p:clrMapOvr>
  <p:transition>
    <p:fade/>
  </p:transition>
</p:sld>
</file>

<file path=ppt/theme/theme1.xml><?xml version="1.0" encoding="utf-8"?>
<a:theme xmlns:a="http://schemas.openxmlformats.org/drawingml/2006/main" name="ABET_overview">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ABET_overview</Template>
  <TotalTime>139</TotalTime>
  <Words>1184</Words>
  <Application>Microsoft Office PowerPoint</Application>
  <PresentationFormat>On-screen Show (4:3)</PresentationFormat>
  <Paragraphs>129</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ABET_overview</vt:lpstr>
      <vt:lpstr>ABET is Coming – Now What? (Abridged)</vt:lpstr>
      <vt:lpstr>What is This Accreditation Stuff?</vt:lpstr>
      <vt:lpstr>Elements of Accreditation</vt:lpstr>
      <vt:lpstr>Elements of Accreditation (cont’d)</vt:lpstr>
      <vt:lpstr>Elements of Accreditation (cont’d)</vt:lpstr>
      <vt:lpstr>How We Do It</vt:lpstr>
      <vt:lpstr>How We Do It (cont’d)</vt:lpstr>
      <vt:lpstr>How We Do It (cont’d)</vt:lpstr>
      <vt:lpstr>How We Do It (cont’d)</vt:lpstr>
      <vt:lpstr>How We Do It (cont’d)</vt:lpstr>
      <vt:lpstr>ABET is Coming What Do We Do?</vt:lpstr>
      <vt:lpstr>ABET is Coming (cont’d) What Do We Do?</vt:lpstr>
    </vt:vector>
  </TitlesOfParts>
  <Company>UNC Charlotte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ABET is Coming – Now What?</dc:title>
  <dc:creator>rsmelser</dc:creator>
  <cp:lastModifiedBy>Ron Eugene Smelser</cp:lastModifiedBy>
  <cp:revision>18</cp:revision>
  <dcterms:created xsi:type="dcterms:W3CDTF">2010-04-14T15:37:24Z</dcterms:created>
  <dcterms:modified xsi:type="dcterms:W3CDTF">2010-09-15T00:57:36Z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TC102867421033</vt:lpwstr>
  </property>
</Properties>
</file>