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9" r:id="rId3"/>
    <p:sldId id="260" r:id="rId4"/>
    <p:sldId id="261" r:id="rId5"/>
    <p:sldId id="262" r:id="rId6"/>
    <p:sldId id="263" r:id="rId7"/>
    <p:sldId id="264" r:id="rId8"/>
    <p:sldId id="265" r:id="rId9"/>
    <p:sldId id="266" r:id="rId10"/>
    <p:sldId id="267" r:id="rId11"/>
    <p:sldId id="269" r:id="rId12"/>
    <p:sldId id="268" r:id="rId13"/>
    <p:sldId id="271" r:id="rId14"/>
    <p:sldId id="274" r:id="rId15"/>
    <p:sldId id="303" r:id="rId16"/>
    <p:sldId id="304" r:id="rId17"/>
    <p:sldId id="275" r:id="rId18"/>
    <p:sldId id="298" r:id="rId19"/>
    <p:sldId id="305" r:id="rId20"/>
    <p:sldId id="276" r:id="rId21"/>
    <p:sldId id="280" r:id="rId22"/>
    <p:sldId id="306" r:id="rId23"/>
    <p:sldId id="279" r:id="rId24"/>
    <p:sldId id="283" r:id="rId25"/>
    <p:sldId id="297" r:id="rId26"/>
    <p:sldId id="284" r:id="rId27"/>
    <p:sldId id="285" r:id="rId28"/>
    <p:sldId id="299" r:id="rId29"/>
    <p:sldId id="286" r:id="rId30"/>
    <p:sldId id="287" r:id="rId31"/>
    <p:sldId id="288" r:id="rId32"/>
    <p:sldId id="290" r:id="rId33"/>
    <p:sldId id="289" r:id="rId34"/>
    <p:sldId id="291" r:id="rId35"/>
    <p:sldId id="292" r:id="rId36"/>
    <p:sldId id="295" r:id="rId37"/>
    <p:sldId id="296" r:id="rId38"/>
    <p:sldId id="301" r:id="rId39"/>
    <p:sldId id="302" r:id="rId40"/>
    <p:sldId id="294" r:id="rId41"/>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8" autoAdjust="0"/>
    <p:restoredTop sz="63263" autoAdjust="0"/>
  </p:normalViewPr>
  <p:slideViewPr>
    <p:cSldViewPr>
      <p:cViewPr varScale="1">
        <p:scale>
          <a:sx n="68" d="100"/>
          <a:sy n="68" d="100"/>
        </p:scale>
        <p:origin x="546" y="66"/>
      </p:cViewPr>
      <p:guideLst>
        <p:guide orient="horz" pos="2160"/>
        <p:guide pos="2880"/>
      </p:guideLst>
    </p:cSldViewPr>
  </p:slideViewPr>
  <p:outlineViewPr>
    <p:cViewPr>
      <p:scale>
        <a:sx n="33" d="100"/>
        <a:sy n="33" d="100"/>
      </p:scale>
      <p:origin x="0" y="933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0EC1A8-86C1-4452-87F0-567D502BF9C7}" type="datetimeFigureOut">
              <a:rPr lang="en-US" smtClean="0"/>
              <a:pPr/>
              <a:t>1/11/2017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5FE70B-C8AE-45EF-8E1A-0C5F9EE1BF48}" type="slidenum">
              <a:rPr lang="en-US" smtClean="0"/>
              <a:pPr/>
              <a:t>‹#›</a:t>
            </a:fld>
            <a:endParaRPr lang="en-US" dirty="0"/>
          </a:p>
        </p:txBody>
      </p:sp>
    </p:spTree>
    <p:extLst>
      <p:ext uri="{BB962C8B-B14F-4D97-AF65-F5344CB8AC3E}">
        <p14:creationId xmlns:p14="http://schemas.microsoft.com/office/powerpoint/2010/main" val="252206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legal.uncc.edu/policies/ps-104.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ed.gov/policy/gen/reg/ferpa/rights_pg19.html" TargetMode="External"/><Relationship Id="rId7" Type="http://schemas.openxmlformats.org/officeDocument/2006/relationships/hyperlink" Target="http://legal.uncc.edu/legal.html#ferpa"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www.legal.uncc.edu/ferpa-resources.html" TargetMode="External"/><Relationship Id="rId5" Type="http://schemas.openxmlformats.org/officeDocument/2006/relationships/hyperlink" Target="http://www.legal.uncc.edu/policies/ps-69.html" TargetMode="External"/><Relationship Id="rId4" Type="http://schemas.openxmlformats.org/officeDocument/2006/relationships/hyperlink" Target="http://www.legal.uncc.edu/ferpa-consentforms.html"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mailto:jhale8@uncc.edu.edu"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 and welcome</a:t>
            </a:r>
            <a:r>
              <a:rPr lang="en-US" baseline="0" dirty="0" smtClean="0"/>
              <a:t> to the Student Employment Coordinator workshop.  This presentation is designed to guide you in the employment and supervision of student employees. </a:t>
            </a:r>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1</a:t>
            </a:fld>
            <a:endParaRPr lang="en-US" dirty="0"/>
          </a:p>
        </p:txBody>
      </p:sp>
    </p:spTree>
    <p:extLst>
      <p:ext uri="{BB962C8B-B14F-4D97-AF65-F5344CB8AC3E}">
        <p14:creationId xmlns:p14="http://schemas.microsoft.com/office/powerpoint/2010/main" val="1308324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the responsibility</a:t>
            </a:r>
            <a:r>
              <a:rPr lang="en-US" baseline="0" dirty="0" smtClean="0"/>
              <a:t> of the Hiring Department or Supervisor to: monitor work hours to ensure that Federal Work Study students do not earn more than their awarded amount, train students and set expectations for the work required, be responsive to student inquires, and to encourage open communication so that students feel comfortable when discussing any concerns or when recommending any suggestions.  Again, Banner information is at least 1 month behind.  Departments will be held responsible for any overages.</a:t>
            </a:r>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10</a:t>
            </a:fld>
            <a:endParaRPr lang="en-US" dirty="0"/>
          </a:p>
        </p:txBody>
      </p:sp>
    </p:spTree>
    <p:extLst>
      <p:ext uri="{BB962C8B-B14F-4D97-AF65-F5344CB8AC3E}">
        <p14:creationId xmlns:p14="http://schemas.microsoft.com/office/powerpoint/2010/main" val="4285078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role of the Student Employment Office is to facilitate the student employment process.</a:t>
            </a:r>
            <a:r>
              <a:rPr lang="en-US" baseline="0" dirty="0" smtClean="0"/>
              <a:t>  This is accomplished by posting available job openings and the timely processing of all employment paperwork.  Effective July 1, 2015 dept. coordinators will create and submit postings in </a:t>
            </a:r>
            <a:r>
              <a:rPr lang="en-US" baseline="0" dirty="0" err="1" smtClean="0"/>
              <a:t>NinerTalent</a:t>
            </a:r>
            <a:r>
              <a:rPr lang="en-US" baseline="0" dirty="0" smtClean="0"/>
              <a:t> to the SEO for final approval and posting to the job site. While the SEO does not actually place students in jobs, it does serve as a central point of reference.  Furthermore, it is also a resource for hiring departments in addressing student employment issues. </a:t>
            </a:r>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11</a:t>
            </a:fld>
            <a:endParaRPr lang="en-US" dirty="0"/>
          </a:p>
        </p:txBody>
      </p:sp>
    </p:spTree>
    <p:extLst>
      <p:ext uri="{BB962C8B-B14F-4D97-AF65-F5344CB8AC3E}">
        <p14:creationId xmlns:p14="http://schemas.microsoft.com/office/powerpoint/2010/main" val="665932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a:t>
            </a:r>
            <a:r>
              <a:rPr lang="en-US" baseline="0" dirty="0" smtClean="0"/>
              <a:t> students are expected to treat this job like any other, please keep the following special considerations in mind.  It is important to remember student employees are students first, and employees second.  Therefore, hiring departments must afford appropriate considerations to the respective class schedules of their student employees. When preparing work schedules, supervisors are expected to be sensitive to the academic calendar, for example: during exam periods, holidays, and class breaks, etc.  Academic work should take priority; </a:t>
            </a:r>
            <a:r>
              <a:rPr lang="en-US" dirty="0" smtClean="0"/>
              <a:t>however, paying students to study and excessive absences to do</a:t>
            </a:r>
            <a:r>
              <a:rPr lang="en-US" baseline="0" dirty="0" smtClean="0"/>
              <a:t> </a:t>
            </a:r>
            <a:r>
              <a:rPr lang="en-US" dirty="0" smtClean="0"/>
              <a:t>school work or activities should not be accepted.  Please remember</a:t>
            </a:r>
            <a:r>
              <a:rPr lang="en-US" baseline="0" dirty="0" smtClean="0"/>
              <a:t> that none of us would be employed if it were not for the students.</a:t>
            </a:r>
            <a:r>
              <a:rPr lang="en-US" dirty="0" smtClean="0"/>
              <a:t> </a:t>
            </a:r>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12</a:t>
            </a:fld>
            <a:endParaRPr lang="en-US" dirty="0"/>
          </a:p>
        </p:txBody>
      </p:sp>
    </p:spTree>
    <p:extLst>
      <p:ext uri="{BB962C8B-B14F-4D97-AF65-F5344CB8AC3E}">
        <p14:creationId xmlns:p14="http://schemas.microsoft.com/office/powerpoint/2010/main" val="4208530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Effective</a:t>
            </a:r>
            <a:r>
              <a:rPr lang="en-US" baseline="0" dirty="0" smtClean="0"/>
              <a:t> July 1, 2015, jobs will be posted in </a:t>
            </a:r>
            <a:r>
              <a:rPr lang="en-US" baseline="0" dirty="0" err="1" smtClean="0"/>
              <a:t>NinerTalent</a:t>
            </a:r>
            <a:r>
              <a:rPr lang="en-US" baseline="0" dirty="0" smtClean="0"/>
              <a:t>.  Classroom training is currently being held.  Online video and manual will also be available.  </a:t>
            </a:r>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13</a:t>
            </a:fld>
            <a:endParaRPr lang="en-US" dirty="0"/>
          </a:p>
        </p:txBody>
      </p:sp>
    </p:spTree>
    <p:extLst>
      <p:ext uri="{BB962C8B-B14F-4D97-AF65-F5344CB8AC3E}">
        <p14:creationId xmlns:p14="http://schemas.microsoft.com/office/powerpoint/2010/main" val="2683700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Please</a:t>
            </a:r>
            <a:r>
              <a:rPr lang="en-US" baseline="0" dirty="0" smtClean="0"/>
              <a:t> remember the following tips when posting your jobs.  Complete the posting online.  Student Temporary Wage jobs can be posted at anytime during the semester.  However, Federal Work Study jobs must be posted within designated time frames as established by the Student Employment Office.  FWS must fall within the perimeters of the academic session.  Be specific on job duties and make note of any special requirements. Make sure that you provide student with the best method of contact and be sure to follow-up with them when they do.  Please notify the Student Employment Office immediately when your positions have been filled.  Otherwise, you will continue to receive inquiries from interested students. </a:t>
            </a:r>
          </a:p>
          <a:p>
            <a:endParaRPr lang="en-US" baseline="0" dirty="0" smtClean="0"/>
          </a:p>
          <a:p>
            <a:r>
              <a:rPr lang="en-US" baseline="0" dirty="0" smtClean="0"/>
              <a:t>FWS Deadlines:  Post August 1 for Fall and December 1 for Spring</a:t>
            </a:r>
          </a:p>
          <a:p>
            <a:endParaRPr lang="en-US" baseline="0" dirty="0" smtClean="0"/>
          </a:p>
          <a:p>
            <a:r>
              <a:rPr lang="en-US" baseline="0" dirty="0" smtClean="0"/>
              <a:t>Can review postings in the Federal Work Study Pool v. Posting individual jobs</a:t>
            </a:r>
          </a:p>
          <a:p>
            <a:endParaRPr lang="en-US" baseline="0" dirty="0" smtClean="0"/>
          </a:p>
          <a:p>
            <a:r>
              <a:rPr lang="en-US" baseline="0" dirty="0" smtClean="0"/>
              <a:t>Pool created by SEO; All FWS are sent a link; All coordinators are sent User ID and Password.  </a:t>
            </a:r>
          </a:p>
          <a:p>
            <a:r>
              <a:rPr lang="en-US" baseline="0" dirty="0" smtClean="0"/>
              <a:t>Pros:  Only FWS can apply  </a:t>
            </a:r>
          </a:p>
          <a:p>
            <a:r>
              <a:rPr lang="en-US" baseline="0" dirty="0" smtClean="0"/>
              <a:t>Cons:  Very Generic</a:t>
            </a:r>
          </a:p>
          <a:p>
            <a:endParaRPr lang="en-US" baseline="0" dirty="0" smtClean="0"/>
          </a:p>
          <a:p>
            <a:r>
              <a:rPr lang="en-US" baseline="0" dirty="0" smtClean="0"/>
              <a:t>Individual Postings by Departments:  </a:t>
            </a:r>
          </a:p>
          <a:p>
            <a:r>
              <a:rPr lang="en-US" baseline="0" dirty="0" smtClean="0"/>
              <a:t>Pro:  Very Specific</a:t>
            </a:r>
          </a:p>
          <a:p>
            <a:r>
              <a:rPr lang="en-US" baseline="0" dirty="0" smtClean="0"/>
              <a:t>Cons:  The system(s) cannot prevent students w/o FWS from applying.  Often students “think” they have funding because they filled out the FAFSA.  (127; only 7 had FWS)</a:t>
            </a:r>
          </a:p>
          <a:p>
            <a:endParaRPr lang="en-US" baseline="0" dirty="0" smtClean="0"/>
          </a:p>
          <a:p>
            <a:r>
              <a:rPr lang="en-US" baseline="0" dirty="0" smtClean="0"/>
              <a:t>Wording is in the posting and disqualifying questions are being added; system will not kick out; Students may still “think” they have funding and answer questions incorrectly.  </a:t>
            </a:r>
          </a:p>
          <a:p>
            <a:endParaRPr lang="en-US" baseline="0" dirty="0" smtClean="0"/>
          </a:p>
          <a:p>
            <a:r>
              <a:rPr lang="en-US" baseline="0" dirty="0" smtClean="0"/>
              <a:t>Ask students to show either their FWS Award Letter or a Screen Shot of their Financial Aid Screen that lists “Federal Work Study” as part of their Financial Aid Package.  </a:t>
            </a:r>
          </a:p>
          <a:p>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14</a:t>
            </a:fld>
            <a:endParaRPr lang="en-US" dirty="0"/>
          </a:p>
        </p:txBody>
      </p:sp>
    </p:spTree>
    <p:extLst>
      <p:ext uri="{BB962C8B-B14F-4D97-AF65-F5344CB8AC3E}">
        <p14:creationId xmlns:p14="http://schemas.microsoft.com/office/powerpoint/2010/main" val="381980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15</a:t>
            </a:fld>
            <a:endParaRPr lang="en-US" dirty="0"/>
          </a:p>
        </p:txBody>
      </p:sp>
    </p:spTree>
    <p:extLst>
      <p:ext uri="{BB962C8B-B14F-4D97-AF65-F5344CB8AC3E}">
        <p14:creationId xmlns:p14="http://schemas.microsoft.com/office/powerpoint/2010/main" val="197183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Please Note:  International students need to be instructed to contact the ISSO to either attend an orientation session or schedule a time to initiate the hiring paperwork process.  </a:t>
            </a:r>
          </a:p>
          <a:p>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16</a:t>
            </a:fld>
            <a:endParaRPr lang="en-US" dirty="0"/>
          </a:p>
        </p:txBody>
      </p:sp>
    </p:spTree>
    <p:extLst>
      <p:ext uri="{BB962C8B-B14F-4D97-AF65-F5344CB8AC3E}">
        <p14:creationId xmlns:p14="http://schemas.microsoft.com/office/powerpoint/2010/main" val="582625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you have received numerous inquires, you will need to being</a:t>
            </a:r>
            <a:r>
              <a:rPr lang="en-US" baseline="0" dirty="0" smtClean="0"/>
              <a:t> interviewing</a:t>
            </a:r>
            <a:r>
              <a:rPr lang="en-US" dirty="0" smtClean="0"/>
              <a:t>.  Use this time to determine if the student</a:t>
            </a:r>
            <a:r>
              <a:rPr lang="en-US" baseline="0" dirty="0" smtClean="0"/>
              <a:t> will be a good fit for your unit.  Describe job duties, job expectations, and your office dress code.  Additionally, discuss hours of work availability, especially if work may be required during exam or break periods. Find out if they have any relevant prior work experiences.  Make sure that you include a tour of the facilities and introduce them to their expected work station.  Finally, let your candidates know when you expect to make a decision, so they can plan their job searches accordingly. </a:t>
            </a:r>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17</a:t>
            </a:fld>
            <a:endParaRPr lang="en-US" dirty="0"/>
          </a:p>
        </p:txBody>
      </p:sp>
    </p:spTree>
    <p:extLst>
      <p:ext uri="{BB962C8B-B14F-4D97-AF65-F5344CB8AC3E}">
        <p14:creationId xmlns:p14="http://schemas.microsoft.com/office/powerpoint/2010/main" val="1300769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the responsibility of the hiring</a:t>
            </a:r>
            <a:r>
              <a:rPr lang="en-US" baseline="0" dirty="0" smtClean="0"/>
              <a:t> department to verify that all student employees have completed the employment paperwork before permitting them to work.  The I-9 requirement is in accordance with  Federal employment laws.  Begin your initial verification efforts by asking the student if they have worked on campus before, or ask them to present their blue or yellow I-9 verification card, indicating when the I-9 was completed.  All students with F-1 or J-1 visa status must complete their I-9 in the International Student/Scholar Office. </a:t>
            </a:r>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18</a:t>
            </a:fld>
            <a:endParaRPr lang="en-US" dirty="0"/>
          </a:p>
        </p:txBody>
      </p:sp>
    </p:spTree>
    <p:extLst>
      <p:ext uri="{BB962C8B-B14F-4D97-AF65-F5344CB8AC3E}">
        <p14:creationId xmlns:p14="http://schemas.microsoft.com/office/powerpoint/2010/main" val="1396768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Returning student workers </a:t>
            </a:r>
            <a:r>
              <a:rPr lang="en-US" sz="1200" kern="1200" dirty="0" smtClean="0">
                <a:solidFill>
                  <a:schemeClr val="tx1"/>
                </a:solidFill>
                <a:effectLst/>
                <a:latin typeface="+mn-lt"/>
                <a:ea typeface="+mn-ea"/>
                <a:cs typeface="+mn-cs"/>
              </a:rPr>
              <a:t>who have worked on campus will already have a Verification Card.  If they have not had a year or more break in service, all the department needs to do is submit the EPAF or Federal Work Study Appointment Form.  If they have had a year or more break, they will need to complete a new I-9 and hiring packet before they begin working. If they have lost their Verification Card, they may visit Human Resources to obtain a new one.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a</a:t>
            </a:r>
            <a:r>
              <a:rPr lang="en-US" sz="1200" kern="1200" baseline="0" dirty="0" smtClean="0">
                <a:solidFill>
                  <a:schemeClr val="tx1"/>
                </a:solidFill>
                <a:effectLst/>
                <a:latin typeface="+mn-lt"/>
                <a:ea typeface="+mn-ea"/>
                <a:cs typeface="+mn-cs"/>
              </a:rPr>
              <a:t> student completes the hiring process and doesn’t go to work; their paperwork will be purged after 1 year, they will need to complete the process again.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19</a:t>
            </a:fld>
            <a:endParaRPr lang="en-US" dirty="0"/>
          </a:p>
        </p:txBody>
      </p:sp>
    </p:spTree>
    <p:extLst>
      <p:ext uri="{BB962C8B-B14F-4D97-AF65-F5344CB8AC3E}">
        <p14:creationId xmlns:p14="http://schemas.microsoft.com/office/powerpoint/2010/main" val="4044350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goals and objectives of this presentation is</a:t>
            </a:r>
            <a:r>
              <a:rPr lang="en-US" baseline="0" dirty="0" smtClean="0"/>
              <a:t> to provide an introduction to and a greater understanding of: The three types of student appointments, what to expect from student employees, the role of the hiring department and supervisor, the role of the Student Employment Office and the necessary steps in employing a student employee. </a:t>
            </a:r>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2</a:t>
            </a:fld>
            <a:endParaRPr lang="en-US" dirty="0"/>
          </a:p>
        </p:txBody>
      </p:sp>
    </p:spTree>
    <p:extLst>
      <p:ext uri="{BB962C8B-B14F-4D97-AF65-F5344CB8AC3E}">
        <p14:creationId xmlns:p14="http://schemas.microsoft.com/office/powerpoint/2010/main" val="4050520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you have extended an offer</a:t>
            </a:r>
            <a:r>
              <a:rPr lang="en-US" baseline="0" dirty="0" smtClean="0"/>
              <a:t> and the student has accepted, you will need to complete the appointment paperwork.  New Federal Work Study students will receive their appointment forms once they have completed an orientation session.  Returning Federal Work Study students will need to pick up their appointment forms from the HR Main Desk prior to beginning work. When Federal Work Study students present their appointment form, the top section will be pre-filled by the student and the Student Employment Office.  The Hiring Official will complete the ‘Employing Department’ section and return the form to the Student Employment Office in a timely manner. </a:t>
            </a:r>
          </a:p>
          <a:p>
            <a:endParaRPr lang="en-US" baseline="0" dirty="0" smtClean="0"/>
          </a:p>
          <a:p>
            <a:r>
              <a:rPr lang="en-US" baseline="0" dirty="0" smtClean="0"/>
              <a:t>At this time, FWS forms remain to be paper and are only issued by the SEO</a:t>
            </a:r>
          </a:p>
          <a:p>
            <a:endParaRPr lang="en-US" baseline="0" dirty="0" smtClean="0"/>
          </a:p>
          <a:p>
            <a:r>
              <a:rPr lang="en-US" baseline="0" dirty="0" smtClean="0"/>
              <a:t>Students are sent information at the end of July.  </a:t>
            </a:r>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20</a:t>
            </a:fld>
            <a:endParaRPr lang="en-US" dirty="0"/>
          </a:p>
        </p:txBody>
      </p:sp>
    </p:spTree>
    <p:extLst>
      <p:ext uri="{BB962C8B-B14F-4D97-AF65-F5344CB8AC3E}">
        <p14:creationId xmlns:p14="http://schemas.microsoft.com/office/powerpoint/2010/main" val="2433769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21</a:t>
            </a:fld>
            <a:endParaRPr lang="en-US" dirty="0"/>
          </a:p>
        </p:txBody>
      </p:sp>
    </p:spTree>
    <p:extLst>
      <p:ext uri="{BB962C8B-B14F-4D97-AF65-F5344CB8AC3E}">
        <p14:creationId xmlns:p14="http://schemas.microsoft.com/office/powerpoint/2010/main" val="2325658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22</a:t>
            </a:fld>
            <a:endParaRPr lang="en-US" dirty="0"/>
          </a:p>
        </p:txBody>
      </p:sp>
    </p:spTree>
    <p:extLst>
      <p:ext uri="{BB962C8B-B14F-4D97-AF65-F5344CB8AC3E}">
        <p14:creationId xmlns:p14="http://schemas.microsoft.com/office/powerpoint/2010/main" val="3718674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complete a Student Temporary Wage appointment form, the Hiring Official will need to print</a:t>
            </a:r>
            <a:r>
              <a:rPr lang="en-US" baseline="0" dirty="0" smtClean="0"/>
              <a:t> the form from the Student Employment webpage.  For easy access to this form, you may pause the presentation, click on the link and bookmark this page for future use.  They must verify if the student has an I-9 on file, by asking the student to present their I-9 Verification card.  If the student has not completed their employment paperwork, they cannot begin employment until this requirement has been satisfied.  Refer these students to the I-9 and hiring packet links and direct them to Human Resources or the International Student/Scholar Office,  Once the I-9 verification date has been obtained, the Hiring Official or Departmental Coordinator must complete the entire appointment form (or EPAF) and submit it to the Student Employment Office, within 3-5 days of the start date.  </a:t>
            </a:r>
          </a:p>
          <a:p>
            <a:endParaRPr lang="en-US" baseline="0" dirty="0" smtClean="0"/>
          </a:p>
          <a:p>
            <a:r>
              <a:rPr lang="en-US" baseline="0" dirty="0" smtClean="0"/>
              <a:t>Stipend Payments are for students who are serving on boards or offices (SGA, CAB, etc…)  They are also used in cases where the $ is a part of a compensation package (Resident Hall Advisors)  </a:t>
            </a:r>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23</a:t>
            </a:fld>
            <a:endParaRPr lang="en-US" dirty="0"/>
          </a:p>
        </p:txBody>
      </p:sp>
    </p:spTree>
    <p:extLst>
      <p:ext uri="{BB962C8B-B14F-4D97-AF65-F5344CB8AC3E}">
        <p14:creationId xmlns:p14="http://schemas.microsoft.com/office/powerpoint/2010/main" val="1258678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forms included in the employment packet are: the Selective Service Registration Compliance</a:t>
            </a:r>
            <a:r>
              <a:rPr lang="en-US" baseline="0" dirty="0" smtClean="0"/>
              <a:t> for (military draft), the Federal and State Tax Withholdings forms, Student Profile, and Confidentiality Agreement. </a:t>
            </a:r>
          </a:p>
          <a:p>
            <a:endParaRPr lang="en-US" baseline="0" dirty="0" smtClean="0"/>
          </a:p>
          <a:p>
            <a:r>
              <a:rPr lang="en-US" baseline="0" dirty="0" smtClean="0"/>
              <a:t>Direct Deposits are now done electronically.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24</a:t>
            </a:fld>
            <a:endParaRPr lang="en-US" dirty="0"/>
          </a:p>
        </p:txBody>
      </p:sp>
    </p:spTree>
    <p:extLst>
      <p:ext uri="{BB962C8B-B14F-4D97-AF65-F5344CB8AC3E}">
        <p14:creationId xmlns:p14="http://schemas.microsoft.com/office/powerpoint/2010/main" val="671956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on an F-1</a:t>
            </a:r>
            <a:r>
              <a:rPr lang="en-US" baseline="0" dirty="0" smtClean="0"/>
              <a:t> or J-1 visa, that are new to the United States, must meet the following two criteria in order to apply for a social security card.  First, they must have been in the SEVIS database for at least 10 days.  Second, they must have secured on-campus employment, before beginning the application process. In order to apply for a Social Security number, the student will need to obtain a letter from the Student Employment Office and ISSO, once they are hired.  Letters will only be issued based on the student’s appointment (</a:t>
            </a:r>
            <a:r>
              <a:rPr lang="en-US" baseline="0" dirty="0" err="1" smtClean="0"/>
              <a:t>eGA</a:t>
            </a:r>
            <a:r>
              <a:rPr lang="en-US" baseline="0" dirty="0" smtClean="0"/>
              <a:t> or EPAF)</a:t>
            </a:r>
          </a:p>
          <a:p>
            <a:endParaRPr lang="en-US" baseline="0" dirty="0" smtClean="0"/>
          </a:p>
          <a:p>
            <a:r>
              <a:rPr lang="en-US" baseline="0" dirty="0" smtClean="0"/>
              <a:t>A report is generated each week showing any active employees that don’t have SSN in Banner; If they are foreign nationals, the HR Compliance Officer generates the letter needed for the SSA and sends the letter to the ISSO for their signature; The ISSO contacts the student when the letter is ready for pick up in their office.  </a:t>
            </a:r>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26</a:t>
            </a:fld>
            <a:endParaRPr lang="en-US" dirty="0"/>
          </a:p>
        </p:txBody>
      </p:sp>
    </p:spTree>
    <p:extLst>
      <p:ext uri="{BB962C8B-B14F-4D97-AF65-F5344CB8AC3E}">
        <p14:creationId xmlns:p14="http://schemas.microsoft.com/office/powerpoint/2010/main" val="2304756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your student employee initially reports for work, you should set aside some time to provide training.</a:t>
            </a:r>
            <a:r>
              <a:rPr lang="en-US" baseline="0" dirty="0" smtClean="0"/>
              <a:t>  It is helpful if you have your office or departmental policies and procedures in written format for future reference purposes.  Once training has been provided, ask the student if they have any questions and monitor their work progress on a daily bases.  Initiate corrective actions, if necessary. </a:t>
            </a:r>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27</a:t>
            </a:fld>
            <a:endParaRPr lang="en-US" dirty="0"/>
          </a:p>
        </p:txBody>
      </p:sp>
    </p:spTree>
    <p:extLst>
      <p:ext uri="{BB962C8B-B14F-4D97-AF65-F5344CB8AC3E}">
        <p14:creationId xmlns:p14="http://schemas.microsoft.com/office/powerpoint/2010/main" val="200043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Pay should be commensurate with education</a:t>
            </a:r>
            <a:r>
              <a:rPr lang="en-US" baseline="0" dirty="0" smtClean="0"/>
              <a:t> and experience.  The scale will cover most, if not all student jobs on campus. Pay increases should be a reward for good performance.  The idea is to bring students in when they are freshman and each year as they perform well and come back with more experience, they are rewarded with pay rate increases.  SEO can only approve up to $1 per year.   </a:t>
            </a:r>
          </a:p>
          <a:p>
            <a:endParaRPr lang="en-US" baseline="0" dirty="0" smtClean="0"/>
          </a:p>
          <a:p>
            <a:r>
              <a:rPr lang="en-US" baseline="0" dirty="0" smtClean="0"/>
              <a:t>Or, take out the Freshman, Sophomore, etc…Look at $7.25 to $8 per hour as the range for a student with little to no relevant experience.  $8-$9 as the range for a student with relevant experience, etc…</a:t>
            </a:r>
          </a:p>
          <a:p>
            <a:endParaRPr lang="en-US" baseline="0" dirty="0" smtClean="0"/>
          </a:p>
          <a:p>
            <a:r>
              <a:rPr lang="en-US" baseline="0" dirty="0" smtClean="0"/>
              <a:t>SEO to reduce number of job titles and come up with a more comprehensive pay scale.  </a:t>
            </a:r>
          </a:p>
          <a:p>
            <a:endParaRPr lang="en-US" baseline="0" dirty="0" smtClean="0"/>
          </a:p>
          <a:p>
            <a:r>
              <a:rPr lang="en-US" baseline="0" dirty="0" smtClean="0"/>
              <a:t>When submitting budget requests they should ask for a pay rate that falls within the ranges.  </a:t>
            </a:r>
          </a:p>
          <a:p>
            <a:endParaRPr lang="en-US" baseline="0" dirty="0" smtClean="0"/>
          </a:p>
          <a:p>
            <a:r>
              <a:rPr lang="en-US" baseline="0" dirty="0" smtClean="0"/>
              <a:t>STW and FWS $12 per hour or under</a:t>
            </a:r>
          </a:p>
          <a:p>
            <a:endParaRPr lang="en-US" baseline="0" dirty="0" smtClean="0"/>
          </a:p>
          <a:p>
            <a:r>
              <a:rPr lang="en-US" baseline="0" dirty="0" smtClean="0"/>
              <a:t>Grads on STW appointment $15 per hour or under</a:t>
            </a:r>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28</a:t>
            </a:fld>
            <a:endParaRPr lang="en-US" dirty="0"/>
          </a:p>
        </p:txBody>
      </p:sp>
    </p:spTree>
    <p:extLst>
      <p:ext uri="{BB962C8B-B14F-4D97-AF65-F5344CB8AC3E}">
        <p14:creationId xmlns:p14="http://schemas.microsoft.com/office/powerpoint/2010/main" val="2903030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assure</a:t>
            </a:r>
            <a:r>
              <a:rPr lang="en-US" baseline="0" dirty="0" smtClean="0"/>
              <a:t> consistent and effective work performances, offer frequent feedback, both positive and negative (as necessary).  Develop a rapport with your student employees to ensure that constructive feedback is not misinterpreted as criticism.  Encourage questions and allow opportunities for students to express possible problem areas and/or concerns. </a:t>
            </a:r>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29</a:t>
            </a:fld>
            <a:endParaRPr lang="en-US" dirty="0"/>
          </a:p>
        </p:txBody>
      </p:sp>
    </p:spTree>
    <p:extLst>
      <p:ext uri="{BB962C8B-B14F-4D97-AF65-F5344CB8AC3E}">
        <p14:creationId xmlns:p14="http://schemas.microsoft.com/office/powerpoint/2010/main" val="3497640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Federal Work Study</a:t>
            </a:r>
            <a:r>
              <a:rPr lang="en-US" baseline="0" dirty="0" smtClean="0"/>
              <a:t> and Student Temporary Wage hourly employees must complete time sheets.  This process is done through Banner Self Service and is known as Web Time Entry.  Since employees can only access their time sheet once their work assignment has been entered into Banner, the department or office must complete the appointment form and submit it to the Student Employment Office.  Failure to submit the appointment form in a timely manner, will result in the student not being paid on time.  Appropriate electronic or paper action should be submitted prior to/or no later than 3 business days after the students time sheet, but not before they have completed the I-9 and hiring packet process and have shown their Verification Card.  More information about Web Time Entry can be found on the Finance Web site.  For easy access to this form, you may pause the presentation, click on the link and bookmark this page for future use. </a:t>
            </a:r>
          </a:p>
          <a:p>
            <a:endParaRPr lang="en-US" baseline="0" dirty="0" smtClean="0"/>
          </a:p>
          <a:p>
            <a:r>
              <a:rPr lang="en-US" baseline="0" dirty="0" smtClean="0"/>
              <a:t>If a student cannot see their time sheet by the 1</a:t>
            </a:r>
            <a:r>
              <a:rPr lang="en-US" baseline="30000" dirty="0" smtClean="0"/>
              <a:t>st</a:t>
            </a:r>
            <a:r>
              <a:rPr lang="en-US" baseline="0" dirty="0" smtClean="0"/>
              <a:t> day of the month following their begin date, have them to submit a paper time sheet to the Payroll Office.  </a:t>
            </a:r>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30</a:t>
            </a:fld>
            <a:endParaRPr lang="en-US" dirty="0"/>
          </a:p>
        </p:txBody>
      </p:sp>
    </p:spTree>
    <p:extLst>
      <p:ext uri="{BB962C8B-B14F-4D97-AF65-F5344CB8AC3E}">
        <p14:creationId xmlns:p14="http://schemas.microsoft.com/office/powerpoint/2010/main" val="2243262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three types</a:t>
            </a:r>
            <a:r>
              <a:rPr lang="en-US" baseline="0" dirty="0" smtClean="0"/>
              <a:t> of student work assignments: Federal Work Study, Student Temporary Wage, and Graduate Assistantships.  We will cover each of these appointment types, during this session.   </a:t>
            </a:r>
          </a:p>
          <a:p>
            <a:endParaRPr lang="en-US" baseline="0" dirty="0" smtClean="0"/>
          </a:p>
          <a:p>
            <a:r>
              <a:rPr lang="en-US" baseline="0" dirty="0" smtClean="0"/>
              <a:t>Please note:  If a person is not attending classes, they cannot be employed as a Student Employee.  The exception to this is the Summer.  During the Summer, if a student attended in the Spring and is enrolled for the Fall, they can work as a student during the Student.</a:t>
            </a:r>
          </a:p>
          <a:p>
            <a:endParaRPr lang="en-US" baseline="0" dirty="0"/>
          </a:p>
          <a:p>
            <a:r>
              <a:rPr lang="en-US" baseline="0" dirty="0" smtClean="0"/>
              <a:t>People cannot work a student and a non-student type of assignment simultaneously.  </a:t>
            </a:r>
          </a:p>
        </p:txBody>
      </p:sp>
      <p:sp>
        <p:nvSpPr>
          <p:cNvPr id="4" name="Slide Number Placeholder 3"/>
          <p:cNvSpPr>
            <a:spLocks noGrp="1"/>
          </p:cNvSpPr>
          <p:nvPr>
            <p:ph type="sldNum" sz="quarter" idx="10"/>
          </p:nvPr>
        </p:nvSpPr>
        <p:spPr/>
        <p:txBody>
          <a:bodyPr/>
          <a:lstStyle/>
          <a:p>
            <a:fld id="{A45FE70B-C8AE-45EF-8E1A-0C5F9EE1BF48}" type="slidenum">
              <a:rPr lang="en-US" smtClean="0"/>
              <a:pPr/>
              <a:t>3</a:t>
            </a:fld>
            <a:endParaRPr lang="en-US" dirty="0"/>
          </a:p>
        </p:txBody>
      </p:sp>
    </p:spTree>
    <p:extLst>
      <p:ext uri="{BB962C8B-B14F-4D97-AF65-F5344CB8AC3E}">
        <p14:creationId xmlns:p14="http://schemas.microsoft.com/office/powerpoint/2010/main" val="19225696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Federal Work Study and Student Temporary</a:t>
            </a:r>
            <a:r>
              <a:rPr lang="en-US" baseline="0" dirty="0" smtClean="0"/>
              <a:t> Wage hourly employees are paid on the 15</a:t>
            </a:r>
            <a:r>
              <a:rPr lang="en-US" baseline="30000" dirty="0" smtClean="0"/>
              <a:t>th</a:t>
            </a:r>
            <a:r>
              <a:rPr lang="en-US" baseline="0" dirty="0" smtClean="0"/>
              <a:t> of each month for hours worked in the preceding month. Graduate Assistants are paid on the 15</a:t>
            </a:r>
            <a:r>
              <a:rPr lang="en-US" baseline="30000" dirty="0" smtClean="0"/>
              <a:t>th</a:t>
            </a:r>
            <a:r>
              <a:rPr lang="en-US" baseline="0" dirty="0" smtClean="0"/>
              <a:t> and the last business day of the month.  Employees on a Student Temporary Wage work assignment, that receive a stipend, are paid on the last business day of the month.  Please adhere to established Payroll submission due dates to ensure timely payment for your student employee(s).  Please note: students that are paid by stipend payments must be approved by the Student Employment Office prior to hiring. </a:t>
            </a:r>
          </a:p>
          <a:p>
            <a:endParaRPr lang="en-US" baseline="0" dirty="0" smtClean="0"/>
          </a:p>
          <a:p>
            <a:r>
              <a:rPr lang="en-US" baseline="0" dirty="0" smtClean="0"/>
              <a:t>Stipends:  Part of Compensation Package like Resident Hall Advisors or Serving in office like SGA President</a:t>
            </a:r>
          </a:p>
          <a:p>
            <a:endParaRPr lang="en-US" baseline="0" dirty="0" smtClean="0"/>
          </a:p>
          <a:p>
            <a:r>
              <a:rPr lang="en-US" baseline="0" dirty="0" smtClean="0"/>
              <a:t>FLSA:  Should be hourly and account for time unless exempt, students are not exempt employees</a:t>
            </a:r>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31</a:t>
            </a:fld>
            <a:endParaRPr lang="en-US" dirty="0"/>
          </a:p>
        </p:txBody>
      </p:sp>
    </p:spTree>
    <p:extLst>
      <p:ext uri="{BB962C8B-B14F-4D97-AF65-F5344CB8AC3E}">
        <p14:creationId xmlns:p14="http://schemas.microsoft.com/office/powerpoint/2010/main" val="2326647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are considering the separation of a student that has violated departmental rules or procedures, please make sure that you adhere to the following guidelines.  Before you begin</a:t>
            </a:r>
            <a:r>
              <a:rPr lang="en-US" baseline="0" dirty="0" smtClean="0"/>
              <a:t> any termination actions, please contact the Student Employment Office to discuss the underlying circumstances.  It is important to remember that disciplinary actions must be consistent for students with similar circumstances or work behaviors.  Once an violation has been discussed with the student, outline a course of corrective action.  If the problems persist and all corrective avenues have been exhausted, you may submit the termination paperwork, along with the evaluation form, to the Student Employment Office. </a:t>
            </a:r>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32</a:t>
            </a:fld>
            <a:endParaRPr lang="en-US" dirty="0"/>
          </a:p>
        </p:txBody>
      </p:sp>
    </p:spTree>
    <p:extLst>
      <p:ext uri="{BB962C8B-B14F-4D97-AF65-F5344CB8AC3E}">
        <p14:creationId xmlns:p14="http://schemas.microsoft.com/office/powerpoint/2010/main" val="163085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Upon completion of the employment assignment, you may complete an evaluation on your</a:t>
            </a:r>
            <a:r>
              <a:rPr lang="en-US" baseline="0" dirty="0" smtClean="0"/>
              <a:t> </a:t>
            </a:r>
            <a:r>
              <a:rPr lang="en-US" dirty="0" smtClean="0"/>
              <a:t>student</a:t>
            </a:r>
            <a:r>
              <a:rPr lang="en-US" baseline="0" dirty="0" smtClean="0"/>
              <a:t> employee’</a:t>
            </a:r>
            <a:r>
              <a:rPr lang="en-US" dirty="0" smtClean="0"/>
              <a:t>s work performance.  It is very helpful for the Student Employment</a:t>
            </a:r>
            <a:r>
              <a:rPr lang="en-US" baseline="0" dirty="0" smtClean="0"/>
              <a:t> Office to have this information on file so that we may respond to the many request received for employment verification and reference information. </a:t>
            </a:r>
            <a:r>
              <a:rPr lang="en-US" dirty="0" smtClean="0"/>
              <a:t> An evaluation is required if you are terminating a student employee for any reason. </a:t>
            </a:r>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33</a:t>
            </a:fld>
            <a:endParaRPr lang="en-US" dirty="0"/>
          </a:p>
        </p:txBody>
      </p:sp>
    </p:spTree>
    <p:extLst>
      <p:ext uri="{BB962C8B-B14F-4D97-AF65-F5344CB8AC3E}">
        <p14:creationId xmlns:p14="http://schemas.microsoft.com/office/powerpoint/2010/main" val="2875148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a student has withdrawn</a:t>
            </a:r>
            <a:r>
              <a:rPr lang="en-US" baseline="0" dirty="0" smtClean="0"/>
              <a:t> from school, they must be terminated as a student employee.  If you have the funding available, you can transferred them to a SPA Temporary work assignment to maintain their employment.  Rate changes must be submitted on a Student Temporary Wage form or a Federal Work Study Change Memo.  Please note that the effective date for all rate changes will be the first business day of the month in which the request was received. </a:t>
            </a:r>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34</a:t>
            </a:fld>
            <a:endParaRPr lang="en-US" dirty="0"/>
          </a:p>
        </p:txBody>
      </p:sp>
    </p:spTree>
    <p:extLst>
      <p:ext uri="{BB962C8B-B14F-4D97-AF65-F5344CB8AC3E}">
        <p14:creationId xmlns:p14="http://schemas.microsoft.com/office/powerpoint/2010/main" val="2673806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need to add an additional fund</a:t>
            </a:r>
            <a:r>
              <a:rPr lang="en-US" baseline="0" dirty="0" smtClean="0"/>
              <a:t> number or change an existing one, please submit the Student Temporary Wage appointment form or the Federal Work Study Change Memo to initiate that request.  To change or correct a student’s name on their paycheck, they must present a Social Security card verifying the correct name. Students can log into 49er Express or Banner Self Service, to change their address and this will update the University’s system. </a:t>
            </a:r>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35</a:t>
            </a:fld>
            <a:endParaRPr lang="en-US" dirty="0"/>
          </a:p>
        </p:txBody>
      </p:sp>
    </p:spTree>
    <p:extLst>
      <p:ext uri="{BB962C8B-B14F-4D97-AF65-F5344CB8AC3E}">
        <p14:creationId xmlns:p14="http://schemas.microsoft.com/office/powerpoint/2010/main" val="3284748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If you currently employ or will employ a student that will be handling confidential and sensitive information please make sure that they are also aware of FERPA guidelines.  You may also need to implement some security precautions, such as: Knowing what your student employee is working on. Making sure that they are aware of UNC Charlotte’s </a:t>
            </a:r>
            <a:r>
              <a:rPr lang="en-US" sz="1200" u="sng" kern="1200" dirty="0" smtClean="0">
                <a:solidFill>
                  <a:schemeClr val="tx1"/>
                </a:solidFill>
                <a:latin typeface="+mn-lt"/>
                <a:ea typeface="+mn-ea"/>
                <a:cs typeface="+mn-cs"/>
                <a:hlinkClick r:id="rId3"/>
              </a:rPr>
              <a:t>Code of Student Responsibility</a:t>
            </a:r>
            <a:r>
              <a:rPr lang="en-US" sz="1200" kern="1200" dirty="0" smtClean="0">
                <a:solidFill>
                  <a:schemeClr val="tx1"/>
                </a:solidFill>
                <a:latin typeface="+mn-lt"/>
                <a:ea typeface="+mn-ea"/>
                <a:cs typeface="+mn-cs"/>
              </a:rPr>
              <a:t> Ensuring they understand what information can and cannot be given out and what they could possibly expect in the way of requested information. Give the student employees a chain of command to follow when they are not sure if they should give out any information. </a:t>
            </a:r>
          </a:p>
          <a:p>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36</a:t>
            </a:fld>
            <a:endParaRPr lang="en-US" dirty="0"/>
          </a:p>
        </p:txBody>
      </p:sp>
    </p:spTree>
    <p:extLst>
      <p:ext uri="{BB962C8B-B14F-4D97-AF65-F5344CB8AC3E}">
        <p14:creationId xmlns:p14="http://schemas.microsoft.com/office/powerpoint/2010/main" val="2574222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primary purpose of FERPA (</a:t>
            </a:r>
            <a:r>
              <a:rPr lang="en-US" sz="1200" b="1" kern="1200" dirty="0" smtClean="0">
                <a:solidFill>
                  <a:schemeClr val="tx1"/>
                </a:solidFill>
                <a:latin typeface="+mn-lt"/>
                <a:ea typeface="+mn-ea"/>
                <a:cs typeface="+mn-cs"/>
              </a:rPr>
              <a:t>Family Educational Rights and Privacy Act) </a:t>
            </a:r>
            <a:r>
              <a:rPr lang="en-US" sz="1200" kern="1200" dirty="0" smtClean="0">
                <a:solidFill>
                  <a:schemeClr val="tx1"/>
                </a:solidFill>
                <a:latin typeface="+mn-lt"/>
                <a:ea typeface="+mn-ea"/>
                <a:cs typeface="+mn-cs"/>
              </a:rPr>
              <a:t>is to protect the privacy of student information, and this protection is achieved by controlling access to and disclosure of students' "education records," as that term is defined in FERPA.  Faculty, staff, students, and administrative officers at UNC Charlotte are required by FERPA to treat education records confidentially, unless a </a:t>
            </a:r>
            <a:r>
              <a:rPr lang="en-US" sz="1200" u="sng" kern="1200" dirty="0" smtClean="0">
                <a:solidFill>
                  <a:schemeClr val="tx1"/>
                </a:solidFill>
                <a:latin typeface="+mn-lt"/>
                <a:ea typeface="+mn-ea"/>
                <a:cs typeface="+mn-cs"/>
                <a:hlinkClick r:id="rId3"/>
              </a:rPr>
              <a:t>legal exception</a:t>
            </a:r>
            <a:r>
              <a:rPr lang="en-US" sz="1200" kern="1200" dirty="0" smtClean="0">
                <a:solidFill>
                  <a:schemeClr val="tx1"/>
                </a:solidFill>
                <a:latin typeface="+mn-lt"/>
                <a:ea typeface="+mn-ea"/>
                <a:cs typeface="+mn-cs"/>
              </a:rPr>
              <a:t> applies, or the student provides </a:t>
            </a:r>
            <a:r>
              <a:rPr lang="en-US" sz="1200" u="sng" kern="1200" dirty="0" smtClean="0">
                <a:solidFill>
                  <a:schemeClr val="tx1"/>
                </a:solidFill>
                <a:latin typeface="+mn-lt"/>
                <a:ea typeface="+mn-ea"/>
                <a:cs typeface="+mn-cs"/>
                <a:hlinkClick r:id="rId4"/>
              </a:rPr>
              <a:t>written consent</a:t>
            </a:r>
            <a:r>
              <a:rPr lang="en-US" sz="1200" kern="1200" dirty="0" smtClean="0">
                <a:solidFill>
                  <a:schemeClr val="tx1"/>
                </a:solidFill>
                <a:latin typeface="+mn-lt"/>
                <a:ea typeface="+mn-ea"/>
                <a:cs typeface="+mn-cs"/>
              </a:rPr>
              <a:t> to disclose.  For additional information, please see </a:t>
            </a:r>
            <a:r>
              <a:rPr lang="en-US" sz="1200" u="sng" kern="1200" dirty="0" smtClean="0">
                <a:solidFill>
                  <a:schemeClr val="tx1"/>
                </a:solidFill>
                <a:latin typeface="+mn-lt"/>
                <a:ea typeface="+mn-ea"/>
                <a:cs typeface="+mn-cs"/>
                <a:hlinkClick r:id="rId5"/>
              </a:rPr>
              <a:t>Policy Statement #69- Student Records</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hlinkClick r:id="rId6"/>
              </a:rPr>
              <a:t>FERPA Guidance and Resources</a:t>
            </a:r>
            <a:r>
              <a:rPr lang="en-US" sz="1200" kern="1200" dirty="0" smtClean="0">
                <a:solidFill>
                  <a:schemeClr val="tx1"/>
                </a:solidFill>
                <a:latin typeface="+mn-lt"/>
                <a:ea typeface="+mn-ea"/>
                <a:cs typeface="+mn-cs"/>
              </a:rPr>
              <a:t>.  As a point of interest, if you have not attended FERPA training, please visiting the Office of Legal Affairs website to view PowerPoint presentation on FERPA </a:t>
            </a:r>
            <a:r>
              <a:rPr lang="en-US" sz="1200" u="sng" kern="1200" dirty="0" smtClean="0">
                <a:solidFill>
                  <a:schemeClr val="tx1"/>
                </a:solidFill>
                <a:latin typeface="+mn-lt"/>
                <a:ea typeface="+mn-ea"/>
                <a:cs typeface="+mn-cs"/>
                <a:hlinkClick r:id="rId7"/>
              </a:rPr>
              <a:t>http://legal.uncc.edu/legal.html#ferpa</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37</a:t>
            </a:fld>
            <a:endParaRPr lang="en-US" dirty="0"/>
          </a:p>
        </p:txBody>
      </p:sp>
    </p:spTree>
    <p:extLst>
      <p:ext uri="{BB962C8B-B14F-4D97-AF65-F5344CB8AC3E}">
        <p14:creationId xmlns:p14="http://schemas.microsoft.com/office/powerpoint/2010/main" val="16480007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far less resignations</a:t>
            </a:r>
            <a:r>
              <a:rPr lang="en-US" baseline="0" dirty="0" smtClean="0"/>
              <a:t> and terminations than reappointments.  It is easier on the department and on the Student Employment Office.  </a:t>
            </a:r>
          </a:p>
          <a:p>
            <a:endParaRPr lang="en-US" baseline="0" dirty="0" smtClean="0"/>
          </a:p>
          <a:p>
            <a:r>
              <a:rPr lang="en-US" baseline="0" dirty="0" smtClean="0"/>
              <a:t>Please note that the last day for FWS to work is the last day of the academic year.  </a:t>
            </a:r>
          </a:p>
          <a:p>
            <a:endParaRPr lang="en-US" baseline="0" dirty="0" smtClean="0"/>
          </a:p>
          <a:p>
            <a:r>
              <a:rPr lang="en-US" baseline="0" dirty="0" smtClean="0"/>
              <a:t>For all other student employees the last day they can work is always 05/31</a:t>
            </a:r>
          </a:p>
          <a:p>
            <a:endParaRPr lang="en-US" baseline="0" dirty="0" smtClean="0"/>
          </a:p>
        </p:txBody>
      </p:sp>
      <p:sp>
        <p:nvSpPr>
          <p:cNvPr id="4" name="Slide Number Placeholder 3"/>
          <p:cNvSpPr>
            <a:spLocks noGrp="1"/>
          </p:cNvSpPr>
          <p:nvPr>
            <p:ph type="sldNum" sz="quarter" idx="10"/>
          </p:nvPr>
        </p:nvSpPr>
        <p:spPr/>
        <p:txBody>
          <a:bodyPr/>
          <a:lstStyle/>
          <a:p>
            <a:fld id="{A45FE70B-C8AE-45EF-8E1A-0C5F9EE1BF48}" type="slidenum">
              <a:rPr lang="en-US" smtClean="0"/>
              <a:pPr/>
              <a:t>38</a:t>
            </a:fld>
            <a:endParaRPr lang="en-US" dirty="0"/>
          </a:p>
        </p:txBody>
      </p:sp>
    </p:spTree>
    <p:extLst>
      <p:ext uri="{BB962C8B-B14F-4D97-AF65-F5344CB8AC3E}">
        <p14:creationId xmlns:p14="http://schemas.microsoft.com/office/powerpoint/2010/main" val="38864053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about the</a:t>
            </a:r>
            <a:r>
              <a:rPr lang="en-US" baseline="0" dirty="0" smtClean="0"/>
              <a:t> different areas should be directed to the appropriate office/person</a:t>
            </a:r>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39</a:t>
            </a:fld>
            <a:endParaRPr lang="en-US" dirty="0"/>
          </a:p>
        </p:txBody>
      </p:sp>
    </p:spTree>
    <p:extLst>
      <p:ext uri="{BB962C8B-B14F-4D97-AF65-F5344CB8AC3E}">
        <p14:creationId xmlns:p14="http://schemas.microsoft.com/office/powerpoint/2010/main" val="5583410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have any questions about this presentation or about student employment</a:t>
            </a:r>
            <a:r>
              <a:rPr lang="en-US" baseline="0" dirty="0" smtClean="0"/>
              <a:t> in general</a:t>
            </a:r>
            <a:r>
              <a:rPr lang="en-US" dirty="0" smtClean="0"/>
              <a:t>, please contact Teresa Shook, Temporary Employment Coordinator at </a:t>
            </a:r>
            <a:r>
              <a:rPr lang="en-US" dirty="0" smtClean="0">
                <a:hlinkClick r:id="rId3"/>
              </a:rPr>
              <a:t>tshook4@uncc.edu.edu</a:t>
            </a:r>
            <a:r>
              <a:rPr lang="en-US" dirty="0" smtClean="0"/>
              <a:t> or 704-687-0671 or come to the Student Employment Office at 200A King. </a:t>
            </a:r>
          </a:p>
          <a:p>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40</a:t>
            </a:fld>
            <a:endParaRPr lang="en-US" dirty="0"/>
          </a:p>
        </p:txBody>
      </p:sp>
    </p:spTree>
    <p:extLst>
      <p:ext uri="{BB962C8B-B14F-4D97-AF65-F5344CB8AC3E}">
        <p14:creationId xmlns:p14="http://schemas.microsoft.com/office/powerpoint/2010/main" val="3979575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Federal Work Study</a:t>
            </a:r>
            <a:r>
              <a:rPr lang="en-US" baseline="0" dirty="0" smtClean="0"/>
              <a:t>?  It is a federal grant that is awarded to eligible students, as part of their Financial Aid package.  This allow students to work for money throughout the year, instead of taking out a loan and it does not have to be repaid.  The University is obligated to provide job opportunities for students that are interested in working.  This program provides a financial advantage for departments, because wages for Federal Work Study students, do not come out of their budget. </a:t>
            </a:r>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4</a:t>
            </a:fld>
            <a:endParaRPr lang="en-US" dirty="0"/>
          </a:p>
        </p:txBody>
      </p:sp>
    </p:spTree>
    <p:extLst>
      <p:ext uri="{BB962C8B-B14F-4D97-AF65-F5344CB8AC3E}">
        <p14:creationId xmlns:p14="http://schemas.microsoft.com/office/powerpoint/2010/main" val="3677418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Federal Work Study funding is awarded for an academic</a:t>
            </a:r>
            <a:r>
              <a:rPr lang="en-US" baseline="0" dirty="0" smtClean="0"/>
              <a:t> year or for a semester.  The Financial Aid department determines who receives the award and the amount they can earn, each academic year.  Once a student has applied, been awarded and has accepted their Federal Work Study award, they can begin searching for a Federal Work Study position.  If they don’t accept it timely, the offer may be rescinded.   Federal Work Study students are paid an hourly rate and can not work more than 20 hours a week; however, the average Federal Work Study student works 7-10 hours a week.  The Federal Work Study appointment form is only given to those students eligible for Federal Work Study and have completed the Federal Work Study orientation. </a:t>
            </a:r>
          </a:p>
          <a:p>
            <a:endParaRPr lang="en-US" baseline="0" dirty="0" smtClean="0"/>
          </a:p>
          <a:p>
            <a:r>
              <a:rPr lang="en-US" baseline="0" dirty="0" smtClean="0"/>
              <a:t>Monies not used by the end of the AY do not roll over</a:t>
            </a:r>
          </a:p>
          <a:p>
            <a:endParaRPr lang="en-US" baseline="0" dirty="0" smtClean="0"/>
          </a:p>
          <a:p>
            <a:r>
              <a:rPr lang="en-US" baseline="0" dirty="0" smtClean="0"/>
              <a:t>Summer is a separate application and is available on Financial Aid website April 1</a:t>
            </a:r>
            <a:r>
              <a:rPr lang="en-US" baseline="30000" dirty="0" smtClean="0"/>
              <a:t>st</a:t>
            </a:r>
            <a:r>
              <a:rPr lang="en-US" baseline="0" dirty="0" smtClean="0"/>
              <a:t> each year. </a:t>
            </a:r>
          </a:p>
          <a:p>
            <a:endParaRPr lang="en-US" baseline="0" dirty="0" smtClean="0"/>
          </a:p>
          <a:p>
            <a:r>
              <a:rPr lang="en-US" baseline="0" dirty="0" smtClean="0"/>
              <a:t>International Students are not awarded FWS Funding.</a:t>
            </a:r>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5</a:t>
            </a:fld>
            <a:endParaRPr lang="en-US" dirty="0"/>
          </a:p>
        </p:txBody>
      </p:sp>
    </p:spTree>
    <p:extLst>
      <p:ext uri="{BB962C8B-B14F-4D97-AF65-F5344CB8AC3E}">
        <p14:creationId xmlns:p14="http://schemas.microsoft.com/office/powerpoint/2010/main" val="589006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first time a student is awarded Federal Work Study, they are required to attend an orientation, offered by the Student Employment Office. We cover how many hours a week they can work, how to sign up for direct deposit, where to find their time sheets, appropriate work behavior, etc…  We also take up the employment paperwork.  Federal Work Study orientations are held during the first few weeks of the semester, in order to meet the deadline for hiring a Federal Work Study student.  Federal Work Study students only have to attend this orientation once.  </a:t>
            </a:r>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6</a:t>
            </a:fld>
            <a:endParaRPr lang="en-US" dirty="0"/>
          </a:p>
        </p:txBody>
      </p:sp>
    </p:spTree>
    <p:extLst>
      <p:ext uri="{BB962C8B-B14F-4D97-AF65-F5344CB8AC3E}">
        <p14:creationId xmlns:p14="http://schemas.microsoft.com/office/powerpoint/2010/main" val="1883773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 Temporary</a:t>
            </a:r>
            <a:r>
              <a:rPr lang="en-US" baseline="0" dirty="0" smtClean="0"/>
              <a:t> Wage jobs are open to all currently enrolled degree seeking UNC Charlotte students.  Funding for these positions are paid from the hiring department’s operational budget or from grants.  Students are limited to 20 hours or less, per week.  Student Temporary Wage students are paid an hourly rate, based upon their job classification.  </a:t>
            </a:r>
          </a:p>
          <a:p>
            <a:endParaRPr lang="en-US" baseline="0" dirty="0" smtClean="0"/>
          </a:p>
          <a:p>
            <a:r>
              <a:rPr lang="en-US" baseline="0" dirty="0" smtClean="0"/>
              <a:t>During the AY, if a person is not attending, they cannot work as a student employee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7</a:t>
            </a:fld>
            <a:endParaRPr lang="en-US" dirty="0"/>
          </a:p>
        </p:txBody>
      </p:sp>
    </p:spTree>
    <p:extLst>
      <p:ext uri="{BB962C8B-B14F-4D97-AF65-F5344CB8AC3E}">
        <p14:creationId xmlns:p14="http://schemas.microsoft.com/office/powerpoint/2010/main" val="2430646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Graduate</a:t>
            </a:r>
            <a:r>
              <a:rPr lang="en-US" baseline="0" dirty="0" smtClean="0"/>
              <a:t> Assistantships are offered only to students that have been admitted to a Masters or PhD program.  There are three types of assistantships; Teaching, Research, and Administrative.  Students seeking an assistantships must contact their academic department or search the Graduate School website for available opportunities.  Once a department has selected a candidate, they must complete the online appointment form called eGA, through the Graduate School for approval.  Graduate Assistants are limited to 20 hours or less per week and they are paid a stipend twice a month, on the 15</a:t>
            </a:r>
            <a:r>
              <a:rPr lang="en-US" baseline="30000" dirty="0" smtClean="0"/>
              <a:t>th</a:t>
            </a:r>
            <a:r>
              <a:rPr lang="en-US" baseline="0" dirty="0" smtClean="0"/>
              <a:t> and the last business day of the month. </a:t>
            </a:r>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8</a:t>
            </a:fld>
            <a:endParaRPr lang="en-US" dirty="0"/>
          </a:p>
        </p:txBody>
      </p:sp>
    </p:spTree>
    <p:extLst>
      <p:ext uri="{BB962C8B-B14F-4D97-AF65-F5344CB8AC3E}">
        <p14:creationId xmlns:p14="http://schemas.microsoft.com/office/powerpoint/2010/main" val="4044235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you are familiar with the three types of student appointments, I will briefly</a:t>
            </a:r>
            <a:r>
              <a:rPr lang="en-US" baseline="0" dirty="0" smtClean="0"/>
              <a:t> cover the primary responsibilities of each of the functional participants, beginning with students.  First and foremost, students are expected to perform work assignments at an acceptable level.  On-campus employment is a convenient work option and students should treat this job as they would any other.  Students should make every effort to communicate with their supervisors when they have questions or concerns regarding the following:  assigned duties and responsibilities, any changes in their class schedules, or any other work-related matters.  </a:t>
            </a:r>
          </a:p>
          <a:p>
            <a:endParaRPr lang="en-US" baseline="0" dirty="0" smtClean="0"/>
          </a:p>
          <a:p>
            <a:r>
              <a:rPr lang="en-US" baseline="0" dirty="0" smtClean="0"/>
              <a:t>Due to students being paid for the previous month, the information in Banner is at least 1 month behind.</a:t>
            </a:r>
            <a:endParaRPr lang="en-US" dirty="0"/>
          </a:p>
        </p:txBody>
      </p:sp>
      <p:sp>
        <p:nvSpPr>
          <p:cNvPr id="4" name="Slide Number Placeholder 3"/>
          <p:cNvSpPr>
            <a:spLocks noGrp="1"/>
          </p:cNvSpPr>
          <p:nvPr>
            <p:ph type="sldNum" sz="quarter" idx="10"/>
          </p:nvPr>
        </p:nvSpPr>
        <p:spPr/>
        <p:txBody>
          <a:bodyPr/>
          <a:lstStyle/>
          <a:p>
            <a:fld id="{A45FE70B-C8AE-45EF-8E1A-0C5F9EE1BF48}" type="slidenum">
              <a:rPr lang="en-US" smtClean="0"/>
              <a:pPr/>
              <a:t>9</a:t>
            </a:fld>
            <a:endParaRPr lang="en-US" dirty="0"/>
          </a:p>
        </p:txBody>
      </p:sp>
    </p:spTree>
    <p:extLst>
      <p:ext uri="{BB962C8B-B14F-4D97-AF65-F5344CB8AC3E}">
        <p14:creationId xmlns:p14="http://schemas.microsoft.com/office/powerpoint/2010/main" val="216064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baseline="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4" descr="UNCC_Logo_whiteTPBG"/>
          <p:cNvPicPr>
            <a:picLocks noChangeAspect="1" noChangeArrowheads="1"/>
          </p:cNvPicPr>
          <p:nvPr/>
        </p:nvPicPr>
        <p:blipFill>
          <a:blip r:embed="rId3" cstate="print"/>
          <a:srcRect/>
          <a:stretch>
            <a:fillRect/>
          </a:stretch>
        </p:blipFill>
        <p:spPr bwMode="auto">
          <a:xfrm>
            <a:off x="7467600" y="6019800"/>
            <a:ext cx="1567024" cy="676268"/>
          </a:xfrm>
          <a:prstGeom prst="rect">
            <a:avLst/>
          </a:prstGeom>
          <a:noFill/>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3" cstate="print"/>
          <a:stretch>
            <a:fillRect/>
          </a:stretch>
        </p:blipFill>
        <p:spPr>
          <a:xfrm>
            <a:off x="0" y="12954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pic>
        <p:nvPicPr>
          <p:cNvPr id="6" name="Picture 4" descr="UNCC_Logo_whiteTPBG"/>
          <p:cNvPicPr>
            <a:picLocks noChangeAspect="1" noChangeArrowheads="1"/>
          </p:cNvPicPr>
          <p:nvPr/>
        </p:nvPicPr>
        <p:blipFill>
          <a:blip r:embed="rId4" cstate="print"/>
          <a:srcRect/>
          <a:stretch>
            <a:fillRect/>
          </a:stretch>
        </p:blipFill>
        <p:spPr bwMode="auto">
          <a:xfrm>
            <a:off x="7467600" y="6019800"/>
            <a:ext cx="1567024" cy="676268"/>
          </a:xfrm>
          <a:prstGeom prst="rect">
            <a:avLst/>
          </a:prstGeom>
          <a:noFill/>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4" descr="UNCC_Logo_whiteTPBG"/>
          <p:cNvPicPr>
            <a:picLocks noChangeAspect="1" noChangeArrowheads="1"/>
          </p:cNvPicPr>
          <p:nvPr/>
        </p:nvPicPr>
        <p:blipFill>
          <a:blip r:embed="rId2" cstate="print"/>
          <a:srcRect/>
          <a:stretch>
            <a:fillRect/>
          </a:stretch>
        </p:blipFill>
        <p:spPr bwMode="auto">
          <a:xfrm>
            <a:off x="7467600" y="6019800"/>
            <a:ext cx="1567024" cy="676268"/>
          </a:xfrm>
          <a:prstGeom prst="rect">
            <a:avLst/>
          </a:prstGeom>
          <a:noFill/>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609945"/>
          </a:xfrm>
        </p:spPr>
        <p:txBody>
          <a:bodyPr/>
          <a:lstStyle>
            <a:lvl1pPr>
              <a:lnSpc>
                <a:spcPct val="90000"/>
              </a:lnSpc>
              <a:defRPr sz="3200"/>
            </a:lvl1pPr>
            <a:lvl2pPr>
              <a:lnSpc>
                <a:spcPct val="90000"/>
              </a:lnSpc>
              <a:defRPr sz="3200"/>
            </a:lvl2pPr>
            <a:lvl3pPr>
              <a:lnSpc>
                <a:spcPct val="90000"/>
              </a:lnSpc>
              <a:defRPr sz="3200"/>
            </a:lvl3pPr>
            <a:lvl4pPr>
              <a:lnSpc>
                <a:spcPct val="90000"/>
              </a:lnSpc>
              <a:defRPr sz="3200"/>
            </a:lvl4pPr>
            <a:lvl5pPr>
              <a:lnSpc>
                <a:spcPct val="90000"/>
              </a:lnSpc>
              <a:defRPr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4" descr="UNCC_Logo_whiteTPBG"/>
          <p:cNvPicPr>
            <a:picLocks noChangeAspect="1" noChangeArrowheads="1"/>
          </p:cNvPicPr>
          <p:nvPr/>
        </p:nvPicPr>
        <p:blipFill>
          <a:blip r:embed="rId2" cstate="print"/>
          <a:srcRect/>
          <a:stretch>
            <a:fillRect/>
          </a:stretch>
        </p:blipFill>
        <p:spPr bwMode="auto">
          <a:xfrm>
            <a:off x="7467600" y="6019800"/>
            <a:ext cx="1567024" cy="676268"/>
          </a:xfrm>
          <a:prstGeom prst="rect">
            <a:avLst/>
          </a:prstGeom>
          <a:noFill/>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UNCC_Logo_whiteTPBG"/>
          <p:cNvPicPr>
            <a:picLocks noChangeAspect="1" noChangeArrowheads="1"/>
          </p:cNvPicPr>
          <p:nvPr/>
        </p:nvPicPr>
        <p:blipFill>
          <a:blip r:embed="rId2" cstate="print"/>
          <a:srcRect/>
          <a:stretch>
            <a:fillRect/>
          </a:stretch>
        </p:blipFill>
        <p:spPr bwMode="auto">
          <a:xfrm>
            <a:off x="7467600" y="6019800"/>
            <a:ext cx="1567024" cy="676268"/>
          </a:xfrm>
          <a:prstGeom prst="rect">
            <a:avLst/>
          </a:prstGeom>
          <a:noFill/>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4" descr="UNCC_Logo_whiteTPBG"/>
          <p:cNvPicPr>
            <a:picLocks noChangeAspect="1" noChangeArrowheads="1"/>
          </p:cNvPicPr>
          <p:nvPr/>
        </p:nvPicPr>
        <p:blipFill>
          <a:blip r:embed="rId2" cstate="print"/>
          <a:srcRect/>
          <a:stretch>
            <a:fillRect/>
          </a:stretch>
        </p:blipFill>
        <p:spPr bwMode="auto">
          <a:xfrm>
            <a:off x="7467600" y="6019800"/>
            <a:ext cx="1567024" cy="676268"/>
          </a:xfrm>
          <a:prstGeom prst="rect">
            <a:avLst/>
          </a:prstGeom>
          <a:noFill/>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UNCC_Logo_whiteTPBG"/>
          <p:cNvPicPr>
            <a:picLocks noChangeAspect="1" noChangeArrowheads="1"/>
          </p:cNvPicPr>
          <p:nvPr/>
        </p:nvPicPr>
        <p:blipFill>
          <a:blip r:embed="rId2" cstate="print"/>
          <a:srcRect/>
          <a:stretch>
            <a:fillRect/>
          </a:stretch>
        </p:blipFill>
        <p:spPr bwMode="auto">
          <a:xfrm>
            <a:off x="7467600" y="6019800"/>
            <a:ext cx="1567024" cy="676268"/>
          </a:xfrm>
          <a:prstGeom prst="rect">
            <a:avLst/>
          </a:prstGeom>
          <a:noFill/>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Student%20Employment%20Workshop.pptx"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perfectcompliance.com/4DCGI/WEB_Menu/1457480991/9004/372/c06lu5v6yco47spw/4DWPG_0520-924424245"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hr.uncc.edu/sites/hr.uncc.edu/files/media/documents/Web%20Packet%20-%20Student.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hr.uncc.edu/webform/student-epaf-access"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hr.uncc.edu/student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hr.uncc.edu/students"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gi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CAcQjRw&amp;url=https://www.teacherready.org/why-teachers-should-provide-descriptive-feedback/&amp;ei=PlCMVfuuGoKn-AH-wYHIBw&amp;bvm=bv.96782255,d.cWw&amp;psig=AFQjCNHKygR4z3QQzwUKpW_9O4T_RjZzJA&amp;ust=1435345341773097"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finance.uncc.edu/resources/training-materials/banner-web-time-entry"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legal.uncc.edu/policies/up-406"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37.xml.rels><?xml version="1.0" encoding="UTF-8" standalone="yes"?>
<Relationships xmlns="http://schemas.openxmlformats.org/package/2006/relationships"><Relationship Id="rId3" Type="http://schemas.openxmlformats.org/officeDocument/2006/relationships/hyperlink" Target="http://legal.uncc.edu/policies/up-402"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9.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mailto:tshook4@uncc.edu"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286000"/>
            <a:ext cx="7681913" cy="1142495"/>
          </a:xfrm>
        </p:spPr>
        <p:txBody>
          <a:bodyPr/>
          <a:lstStyle/>
          <a:p>
            <a:pPr algn="ctr"/>
            <a:r>
              <a:rPr lang="en-US" sz="6600" dirty="0" smtClean="0"/>
              <a:t/>
            </a:r>
            <a:br>
              <a:rPr lang="en-US" sz="6600" dirty="0" smtClean="0"/>
            </a:br>
            <a:r>
              <a:rPr lang="en-US" sz="6600" dirty="0" smtClean="0"/>
              <a:t>Student Employment Coordinator Workshop</a:t>
            </a:r>
            <a:endParaRPr lang="en-US" sz="6600" dirty="0"/>
          </a:p>
        </p:txBody>
      </p:sp>
      <p:sp>
        <p:nvSpPr>
          <p:cNvPr id="3" name="Subtitle 2"/>
          <p:cNvSpPr>
            <a:spLocks noGrp="1"/>
          </p:cNvSpPr>
          <p:nvPr>
            <p:ph type="subTitle" idx="1"/>
          </p:nvPr>
        </p:nvSpPr>
        <p:spPr>
          <a:xfrm>
            <a:off x="1752600" y="5255062"/>
            <a:ext cx="7681913" cy="461665"/>
          </a:xfrm>
        </p:spPr>
        <p:txBody>
          <a:bodyPr/>
          <a:lstStyle/>
          <a:p>
            <a:r>
              <a:rPr lang="en-US" dirty="0" smtClean="0"/>
              <a:t>Your guide to the employment and supervision of student employees.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762000"/>
            <a:ext cx="2667000" cy="2095247"/>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Hiring Department/Supervisor Responsibilities</a:t>
            </a:r>
            <a:endParaRPr lang="en-US" dirty="0"/>
          </a:p>
        </p:txBody>
      </p:sp>
      <p:sp>
        <p:nvSpPr>
          <p:cNvPr id="3" name="Content Placeholder 2"/>
          <p:cNvSpPr>
            <a:spLocks noGrp="1"/>
          </p:cNvSpPr>
          <p:nvPr>
            <p:ph idx="1"/>
          </p:nvPr>
        </p:nvSpPr>
        <p:spPr>
          <a:xfrm>
            <a:off x="457200" y="1905000"/>
            <a:ext cx="8382000" cy="2609945"/>
          </a:xfrm>
        </p:spPr>
        <p:txBody>
          <a:bodyPr/>
          <a:lstStyle/>
          <a:p>
            <a:r>
              <a:rPr lang="en-US" dirty="0" smtClean="0"/>
              <a:t>Monitor work hours to ensure Federal Work Study students do not earn more than their award amount. </a:t>
            </a:r>
          </a:p>
          <a:p>
            <a:r>
              <a:rPr lang="en-US" dirty="0" smtClean="0"/>
              <a:t>Train students and set expectations for the required work. </a:t>
            </a:r>
          </a:p>
          <a:p>
            <a:r>
              <a:rPr lang="en-US" dirty="0" smtClean="0"/>
              <a:t>Be available to students for questions. </a:t>
            </a:r>
          </a:p>
          <a:p>
            <a:r>
              <a:rPr lang="en-US" dirty="0" smtClean="0"/>
              <a:t>Be open to students and encourage them to communicate. </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Employment Office</a:t>
            </a:r>
            <a:endParaRPr lang="en-US" dirty="0"/>
          </a:p>
        </p:txBody>
      </p:sp>
      <p:sp>
        <p:nvSpPr>
          <p:cNvPr id="3" name="Content Placeholder 2"/>
          <p:cNvSpPr>
            <a:spLocks noGrp="1"/>
          </p:cNvSpPr>
          <p:nvPr>
            <p:ph idx="1"/>
          </p:nvPr>
        </p:nvSpPr>
        <p:spPr>
          <a:xfrm>
            <a:off x="381000" y="1066800"/>
            <a:ext cx="8382000" cy="2609945"/>
          </a:xfrm>
        </p:spPr>
        <p:txBody>
          <a:bodyPr>
            <a:noAutofit/>
          </a:bodyPr>
          <a:lstStyle/>
          <a:p>
            <a:r>
              <a:rPr lang="en-US" dirty="0" smtClean="0"/>
              <a:t>The Student Employment Office is here to facilitate the hiring process for students. </a:t>
            </a:r>
          </a:p>
          <a:p>
            <a:r>
              <a:rPr lang="en-US" dirty="0" smtClean="0"/>
              <a:t>Reviews and approves all paperwork concerning student employment assignments. </a:t>
            </a:r>
          </a:p>
          <a:p>
            <a:r>
              <a:rPr lang="en-US" dirty="0" smtClean="0"/>
              <a:t>Serves as a central point of reference for employment questions and issues.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4038600"/>
            <a:ext cx="1733550" cy="2514600"/>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32182"/>
            <a:ext cx="8001000" cy="664797"/>
          </a:xfrm>
        </p:spPr>
        <p:txBody>
          <a:bodyPr/>
          <a:lstStyle/>
          <a:p>
            <a:r>
              <a:rPr lang="en-US" dirty="0" smtClean="0"/>
              <a:t>Special Considerations</a:t>
            </a:r>
            <a:endParaRPr lang="en-US" dirty="0"/>
          </a:p>
        </p:txBody>
      </p:sp>
      <p:sp>
        <p:nvSpPr>
          <p:cNvPr id="3" name="Content Placeholder 2"/>
          <p:cNvSpPr>
            <a:spLocks noGrp="1"/>
          </p:cNvSpPr>
          <p:nvPr>
            <p:ph idx="1"/>
          </p:nvPr>
        </p:nvSpPr>
        <p:spPr>
          <a:xfrm>
            <a:off x="238539" y="2971800"/>
            <a:ext cx="8382000" cy="2437590"/>
          </a:xfrm>
        </p:spPr>
        <p:txBody>
          <a:bodyPr/>
          <a:lstStyle/>
          <a:p>
            <a:pPr>
              <a:lnSpc>
                <a:spcPct val="150000"/>
              </a:lnSpc>
            </a:pPr>
            <a:r>
              <a:rPr lang="en-US" sz="2400" dirty="0" smtClean="0"/>
              <a:t>‘Students’ first and ‘employees’ second. </a:t>
            </a:r>
          </a:p>
          <a:p>
            <a:pPr>
              <a:lnSpc>
                <a:spcPct val="150000"/>
              </a:lnSpc>
            </a:pPr>
            <a:r>
              <a:rPr lang="en-US" sz="2400" dirty="0" smtClean="0"/>
              <a:t>Sensitivity to the academic calendar necessary when scheduling</a:t>
            </a:r>
          </a:p>
          <a:p>
            <a:pPr>
              <a:lnSpc>
                <a:spcPct val="150000"/>
              </a:lnSpc>
            </a:pPr>
            <a:r>
              <a:rPr lang="en-US" sz="2400" dirty="0" smtClean="0"/>
              <a:t>Academics should take priority. </a:t>
            </a:r>
          </a:p>
          <a:p>
            <a:pPr>
              <a:lnSpc>
                <a:spcPct val="150000"/>
              </a:lnSpc>
            </a:pPr>
            <a:r>
              <a:rPr lang="en-US" sz="2400" dirty="0" smtClean="0"/>
              <a:t>Paid to work, not to study</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539" y="457200"/>
            <a:ext cx="2286000" cy="2129326"/>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ction="ppaction://hlinkpres?slideindex=1&amp;slidetitle="/>
              </a:rPr>
              <a:t>Posting a Position</a:t>
            </a:r>
            <a:endParaRPr lang="en-US" dirty="0">
              <a:hlinkClick r:id="rId3" action="ppaction://hlinkpres?slideindex=1&amp;slidetitle="/>
            </a:endParaRPr>
          </a:p>
        </p:txBody>
      </p:sp>
      <p:sp>
        <p:nvSpPr>
          <p:cNvPr id="3" name="Content Placeholder 2"/>
          <p:cNvSpPr>
            <a:spLocks noGrp="1"/>
          </p:cNvSpPr>
          <p:nvPr>
            <p:ph idx="1"/>
          </p:nvPr>
        </p:nvSpPr>
        <p:spPr>
          <a:xfrm>
            <a:off x="381000" y="1006598"/>
            <a:ext cx="8382000" cy="5613845"/>
          </a:xfrm>
        </p:spPr>
        <p:txBody>
          <a:bodyPr/>
          <a:lstStyle/>
          <a:p>
            <a:pPr>
              <a:lnSpc>
                <a:spcPct val="100000"/>
              </a:lnSpc>
            </a:pPr>
            <a:endParaRPr lang="en-US" dirty="0" smtClean="0"/>
          </a:p>
          <a:p>
            <a:pPr>
              <a:lnSpc>
                <a:spcPct val="100000"/>
              </a:lnSpc>
            </a:pPr>
            <a:r>
              <a:rPr lang="en-US" dirty="0" smtClean="0"/>
              <a:t>All positions are now required by law to be advertised, including:  Student Temp, Federal Work Study, GA, and Temp appointments.</a:t>
            </a:r>
          </a:p>
          <a:p>
            <a:pPr marL="0" indent="0">
              <a:lnSpc>
                <a:spcPct val="100000"/>
              </a:lnSpc>
              <a:buNone/>
            </a:pPr>
            <a:endParaRPr lang="en-US" dirty="0"/>
          </a:p>
          <a:p>
            <a:pPr marL="0" indent="0">
              <a:lnSpc>
                <a:spcPct val="100000"/>
              </a:lnSpc>
              <a:buNone/>
            </a:pPr>
            <a:endParaRPr lang="en-US" dirty="0" smtClean="0"/>
          </a:p>
          <a:p>
            <a:pPr>
              <a:lnSpc>
                <a:spcPct val="100000"/>
              </a:lnSpc>
              <a:buNone/>
            </a:pPr>
            <a:endParaRPr lang="en-US" dirty="0" smtClean="0"/>
          </a:p>
          <a:p>
            <a:pPr marL="0" indent="0">
              <a:lnSpc>
                <a:spcPct val="100000"/>
              </a:lnSpc>
              <a:buNone/>
            </a:pPr>
            <a:endParaRPr lang="en-US" dirty="0" smtClean="0"/>
          </a:p>
          <a:p>
            <a:pPr marL="0" indent="0">
              <a:lnSpc>
                <a:spcPct val="100000"/>
              </a:lnSpc>
              <a:buNone/>
            </a:pPr>
            <a:endParaRPr lang="en-US" dirty="0" smtClean="0"/>
          </a:p>
          <a:p>
            <a:pPr marL="0" indent="0">
              <a:lnSpc>
                <a:spcPct val="100000"/>
              </a:lnSpc>
              <a:buNone/>
            </a:pPr>
            <a:endParaRPr lang="en-US"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3200400"/>
            <a:ext cx="3250794" cy="3250794"/>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Posting Tips</a:t>
            </a:r>
            <a:endParaRPr lang="en-US" dirty="0"/>
          </a:p>
        </p:txBody>
      </p:sp>
      <p:sp>
        <p:nvSpPr>
          <p:cNvPr id="3" name="Content Placeholder 2"/>
          <p:cNvSpPr>
            <a:spLocks noGrp="1"/>
          </p:cNvSpPr>
          <p:nvPr>
            <p:ph idx="1"/>
          </p:nvPr>
        </p:nvSpPr>
        <p:spPr>
          <a:xfrm>
            <a:off x="381000" y="2895600"/>
            <a:ext cx="8382000" cy="1127220"/>
          </a:xfrm>
        </p:spPr>
        <p:txBody>
          <a:bodyPr>
            <a:normAutofit fontScale="25000" lnSpcReduction="20000"/>
          </a:bodyPr>
          <a:lstStyle/>
          <a:p>
            <a:pPr>
              <a:lnSpc>
                <a:spcPct val="170000"/>
              </a:lnSpc>
            </a:pPr>
            <a:r>
              <a:rPr lang="en-US" sz="11200" dirty="0" smtClean="0"/>
              <a:t>Complete posting online</a:t>
            </a:r>
          </a:p>
          <a:p>
            <a:pPr>
              <a:lnSpc>
                <a:spcPct val="170000"/>
              </a:lnSpc>
            </a:pPr>
            <a:r>
              <a:rPr lang="en-US" sz="11200" dirty="0" smtClean="0"/>
              <a:t>Student Temporary Wage jobs can be posted at any time during the semester.  </a:t>
            </a:r>
          </a:p>
          <a:p>
            <a:pPr>
              <a:lnSpc>
                <a:spcPct val="170000"/>
              </a:lnSpc>
            </a:pPr>
            <a:r>
              <a:rPr lang="en-US" sz="11200" dirty="0" smtClean="0"/>
              <a:t>Federal Work Study jobs have deadlines for posting. </a:t>
            </a:r>
          </a:p>
          <a:p>
            <a:pPr>
              <a:lnSpc>
                <a:spcPct val="170000"/>
              </a:lnSpc>
            </a:pPr>
            <a:r>
              <a:rPr lang="en-US" sz="11200" dirty="0" smtClean="0"/>
              <a:t>Federal Work Study Pool</a:t>
            </a:r>
          </a:p>
          <a:p>
            <a:pPr>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143000"/>
            <a:ext cx="3810000" cy="1371600"/>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Employing a Student</a:t>
            </a:r>
            <a:endParaRPr lang="en-US" dirty="0"/>
          </a:p>
        </p:txBody>
      </p:sp>
      <p:sp>
        <p:nvSpPr>
          <p:cNvPr id="3" name="Content Placeholder 2"/>
          <p:cNvSpPr>
            <a:spLocks noGrp="1"/>
          </p:cNvSpPr>
          <p:nvPr>
            <p:ph idx="1"/>
          </p:nvPr>
        </p:nvSpPr>
        <p:spPr>
          <a:xfrm>
            <a:off x="152400" y="990600"/>
            <a:ext cx="8382000" cy="5435334"/>
          </a:xfrm>
        </p:spPr>
        <p:txBody>
          <a:bodyPr/>
          <a:lstStyle/>
          <a:p>
            <a:pPr marL="0" indent="0">
              <a:buNone/>
            </a:pPr>
            <a:r>
              <a:rPr lang="en-US" sz="2400" dirty="0"/>
              <a:t>To ensure that the University is compliance, to prevent re-work, and to ensure that students are paid in a more timely manner, here are the steps you should follow when hiring students:</a:t>
            </a:r>
          </a:p>
          <a:p>
            <a:pPr marL="0" indent="0">
              <a:buNone/>
            </a:pPr>
            <a:r>
              <a:rPr lang="en-US" sz="2400" dirty="0"/>
              <a:t> </a:t>
            </a:r>
            <a:endParaRPr lang="en-US" sz="2400" dirty="0" smtClean="0"/>
          </a:p>
          <a:p>
            <a:pPr lvl="2"/>
            <a:r>
              <a:rPr lang="en-US" sz="2400" dirty="0" smtClean="0"/>
              <a:t>Identify a student either through a posting or applicant pool. </a:t>
            </a:r>
          </a:p>
          <a:p>
            <a:pPr lvl="2"/>
            <a:r>
              <a:rPr lang="en-US" sz="2400" dirty="0" smtClean="0"/>
              <a:t>Make </a:t>
            </a:r>
            <a:r>
              <a:rPr lang="en-US" sz="2400" dirty="0"/>
              <a:t>Offer</a:t>
            </a:r>
          </a:p>
          <a:p>
            <a:pPr lvl="2"/>
            <a:r>
              <a:rPr lang="en-US" sz="2400" dirty="0"/>
              <a:t>Student Completes and Submits I-9 and Subsequent Hiring Documents to Human Resources </a:t>
            </a:r>
          </a:p>
          <a:p>
            <a:pPr lvl="2"/>
            <a:r>
              <a:rPr lang="en-US" sz="2400" dirty="0"/>
              <a:t>Student Receives and Returns to Hiring Department with Verification Card (Domestic-Yellow Card from HR) (International- Blue Card from ISSO)</a:t>
            </a:r>
          </a:p>
          <a:p>
            <a:pPr lvl="2"/>
            <a:r>
              <a:rPr lang="en-US" sz="2400" dirty="0"/>
              <a:t>Hiring Department sets Start Date and Completes and Submits EPAF or Federal Work Study appointment form.</a:t>
            </a:r>
          </a:p>
          <a:p>
            <a:endParaRPr lang="en-US" sz="2000" dirty="0"/>
          </a:p>
        </p:txBody>
      </p:sp>
    </p:spTree>
    <p:extLst>
      <p:ext uri="{BB962C8B-B14F-4D97-AF65-F5344CB8AC3E}">
        <p14:creationId xmlns:p14="http://schemas.microsoft.com/office/powerpoint/2010/main" val="399069707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Employing a Student (Continued)</a:t>
            </a:r>
            <a:endParaRPr lang="en-US" dirty="0"/>
          </a:p>
        </p:txBody>
      </p:sp>
      <p:sp>
        <p:nvSpPr>
          <p:cNvPr id="3" name="Content Placeholder 2"/>
          <p:cNvSpPr>
            <a:spLocks noGrp="1"/>
          </p:cNvSpPr>
          <p:nvPr>
            <p:ph idx="1"/>
          </p:nvPr>
        </p:nvSpPr>
        <p:spPr>
          <a:xfrm>
            <a:off x="381000" y="1143001"/>
            <a:ext cx="8382000" cy="4924425"/>
          </a:xfrm>
        </p:spPr>
        <p:txBody>
          <a:bodyPr/>
          <a:lstStyle/>
          <a:p>
            <a:endParaRPr lang="en-US" sz="2000" dirty="0" smtClean="0"/>
          </a:p>
          <a:p>
            <a:r>
              <a:rPr lang="en-US" sz="2000" dirty="0" smtClean="0"/>
              <a:t>In </a:t>
            </a:r>
            <a:r>
              <a:rPr lang="en-US" sz="2000" dirty="0"/>
              <a:t>order to prevent multiple trips to Human Resources, please direct your newly hired </a:t>
            </a:r>
            <a:r>
              <a:rPr lang="en-US" sz="2000" b="1" i="1" u="sng" dirty="0"/>
              <a:t>domestic</a:t>
            </a:r>
            <a:r>
              <a:rPr lang="en-US" sz="2000" dirty="0"/>
              <a:t> students to the following information </a:t>
            </a:r>
            <a:r>
              <a:rPr lang="en-US" sz="2000" u="sng" dirty="0"/>
              <a:t>prior</a:t>
            </a:r>
            <a:r>
              <a:rPr lang="en-US" sz="2000" dirty="0"/>
              <a:t> to their visit to HR:   </a:t>
            </a:r>
          </a:p>
          <a:p>
            <a:pPr lvl="0"/>
            <a:r>
              <a:rPr lang="en-US" sz="2000" dirty="0"/>
              <a:t>Complete </a:t>
            </a:r>
            <a:r>
              <a:rPr lang="en-US" sz="2000" u="sng" dirty="0">
                <a:hlinkClick r:id="rId3"/>
              </a:rPr>
              <a:t>Electronic - I9</a:t>
            </a:r>
            <a:r>
              <a:rPr lang="en-US" sz="2000" dirty="0"/>
              <a:t> </a:t>
            </a:r>
          </a:p>
          <a:p>
            <a:pPr lvl="0"/>
            <a:r>
              <a:rPr lang="en-US" sz="2000" dirty="0" smtClean="0"/>
              <a:t>Complete and bring the </a:t>
            </a:r>
            <a:r>
              <a:rPr lang="en-US" sz="2000" u="sng" dirty="0" smtClean="0">
                <a:hlinkClick r:id="rId4"/>
              </a:rPr>
              <a:t>Hiring Packet</a:t>
            </a:r>
            <a:r>
              <a:rPr lang="en-US" sz="2000" dirty="0" smtClean="0"/>
              <a:t> to King 222, along with the required I-9 verification documents. </a:t>
            </a:r>
          </a:p>
          <a:p>
            <a:pPr marL="0" lvl="0" indent="0">
              <a:buNone/>
            </a:pPr>
            <a:endParaRPr lang="en-US" sz="2000" dirty="0" smtClean="0"/>
          </a:p>
          <a:p>
            <a:pPr marL="0" indent="0">
              <a:buNone/>
            </a:pPr>
            <a:r>
              <a:rPr lang="en-US" sz="2000" b="1" dirty="0" smtClean="0"/>
              <a:t>			I-9 Verification Documents</a:t>
            </a:r>
          </a:p>
          <a:p>
            <a:pPr marL="0" indent="0">
              <a:buNone/>
            </a:pPr>
            <a:r>
              <a:rPr lang="en-US" sz="2000" dirty="0" smtClean="0"/>
              <a:t>If </a:t>
            </a:r>
            <a:r>
              <a:rPr lang="en-US" sz="2000" dirty="0"/>
              <a:t>you have an unexpired US Passport or a Permanent Resident Card, you </a:t>
            </a:r>
            <a:r>
              <a:rPr lang="en-US" sz="2000" dirty="0" smtClean="0"/>
              <a:t>only </a:t>
            </a:r>
            <a:r>
              <a:rPr lang="en-US" sz="2000" dirty="0"/>
              <a:t>need to bring one of these documents.  If you do not have one of </a:t>
            </a:r>
            <a:r>
              <a:rPr lang="en-US" sz="2000" u="sng" dirty="0"/>
              <a:t>these</a:t>
            </a:r>
            <a:r>
              <a:rPr lang="en-US" sz="2000" dirty="0"/>
              <a:t> documents, you will need to bring: an unexpired government issued photo ID (i.e. Student ID, Drivers License, or Military ID) </a:t>
            </a:r>
            <a:r>
              <a:rPr lang="en-US" sz="2000" u="sng" dirty="0"/>
              <a:t>and </a:t>
            </a:r>
            <a:r>
              <a:rPr lang="en-US" sz="2000" dirty="0"/>
              <a:t>a work authorization document (Social Security Card or Birth Certificate)</a:t>
            </a:r>
          </a:p>
          <a:p>
            <a:pPr marL="0" indent="0">
              <a:buNone/>
            </a:pPr>
            <a:r>
              <a:rPr lang="en-US" sz="2000" dirty="0"/>
              <a:t> </a:t>
            </a:r>
          </a:p>
          <a:p>
            <a:endParaRPr lang="en-US" sz="2000" dirty="0"/>
          </a:p>
        </p:txBody>
      </p:sp>
    </p:spTree>
    <p:extLst>
      <p:ext uri="{BB962C8B-B14F-4D97-AF65-F5344CB8AC3E}">
        <p14:creationId xmlns:p14="http://schemas.microsoft.com/office/powerpoint/2010/main" val="102324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382000" cy="664797"/>
          </a:xfrm>
        </p:spPr>
        <p:txBody>
          <a:bodyPr/>
          <a:lstStyle/>
          <a:p>
            <a:r>
              <a:rPr lang="en-US" dirty="0" smtClean="0"/>
              <a:t>Interviewing Students</a:t>
            </a:r>
            <a:endParaRPr lang="en-US" dirty="0"/>
          </a:p>
        </p:txBody>
      </p:sp>
      <p:sp>
        <p:nvSpPr>
          <p:cNvPr id="3" name="Content Placeholder 2"/>
          <p:cNvSpPr>
            <a:spLocks noGrp="1"/>
          </p:cNvSpPr>
          <p:nvPr>
            <p:ph idx="1"/>
          </p:nvPr>
        </p:nvSpPr>
        <p:spPr>
          <a:xfrm>
            <a:off x="381000" y="3276600"/>
            <a:ext cx="8382000" cy="746220"/>
          </a:xfrm>
        </p:spPr>
        <p:txBody>
          <a:bodyPr/>
          <a:lstStyle/>
          <a:p>
            <a:r>
              <a:rPr lang="en-US" dirty="0" smtClean="0"/>
              <a:t>Describe job duties and expectations. </a:t>
            </a:r>
          </a:p>
          <a:p>
            <a:r>
              <a:rPr lang="en-US" dirty="0" smtClean="0"/>
              <a:t>Discuss hours of availability. </a:t>
            </a:r>
          </a:p>
          <a:p>
            <a:r>
              <a:rPr lang="en-US" dirty="0" smtClean="0"/>
              <a:t>Ask if they have past work experiences. </a:t>
            </a:r>
          </a:p>
          <a:p>
            <a:r>
              <a:rPr lang="en-US" dirty="0" smtClean="0"/>
              <a:t>Show them where they will be working. </a:t>
            </a:r>
          </a:p>
          <a:p>
            <a:r>
              <a:rPr lang="en-US" dirty="0" smtClean="0"/>
              <a:t>Follow-up with those students you interview. </a:t>
            </a:r>
          </a:p>
          <a:p>
            <a:pPr>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196975"/>
            <a:ext cx="4267200" cy="1828800"/>
          </a:xfrm>
          <a:prstGeom prst="rect">
            <a:avLst/>
          </a:prstGeo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I-9 Verification</a:t>
            </a:r>
            <a:endParaRPr lang="en-US" dirty="0"/>
          </a:p>
        </p:txBody>
      </p:sp>
      <p:sp>
        <p:nvSpPr>
          <p:cNvPr id="3" name="Content Placeholder 2"/>
          <p:cNvSpPr>
            <a:spLocks noGrp="1"/>
          </p:cNvSpPr>
          <p:nvPr>
            <p:ph idx="1"/>
          </p:nvPr>
        </p:nvSpPr>
        <p:spPr>
          <a:xfrm>
            <a:off x="457200" y="1219200"/>
            <a:ext cx="8229600" cy="3360920"/>
          </a:xfrm>
        </p:spPr>
        <p:txBody>
          <a:bodyPr/>
          <a:lstStyle/>
          <a:p>
            <a:r>
              <a:rPr lang="en-US" sz="2800" dirty="0" smtClean="0"/>
              <a:t>All students must complete an I-9 and employment packet prior to the start of their employment. </a:t>
            </a:r>
          </a:p>
          <a:p>
            <a:r>
              <a:rPr lang="en-US" sz="2800" dirty="0" smtClean="0"/>
              <a:t>This is in compliance with Federal Law.</a:t>
            </a:r>
          </a:p>
          <a:p>
            <a:r>
              <a:rPr lang="en-US" sz="2800" dirty="0" smtClean="0"/>
              <a:t>Ask for the Verification card.  The card is </a:t>
            </a:r>
            <a:r>
              <a:rPr lang="en-US" sz="2800" dirty="0" smtClean="0">
                <a:solidFill>
                  <a:srgbClr val="FFFF00"/>
                </a:solidFill>
              </a:rPr>
              <a:t>yellow </a:t>
            </a:r>
            <a:r>
              <a:rPr lang="en-US" sz="2800" dirty="0" smtClean="0"/>
              <a:t>if completed in the Student Employment Office.</a:t>
            </a:r>
          </a:p>
          <a:p>
            <a:r>
              <a:rPr lang="en-US" sz="2800" dirty="0" smtClean="0"/>
              <a:t>Students on a F-1 or J-1 visa status must complete their packet in the International Student/Scholar Office.  Their card is </a:t>
            </a:r>
            <a:r>
              <a:rPr lang="en-US" sz="2800" dirty="0" smtClean="0">
                <a:solidFill>
                  <a:schemeClr val="accent2">
                    <a:lumMod val="60000"/>
                    <a:lumOff val="40000"/>
                  </a:schemeClr>
                </a:solidFill>
              </a:rPr>
              <a:t>blue</a:t>
            </a:r>
            <a:r>
              <a:rPr lang="en-US" sz="2800" dirty="0" smtClean="0"/>
              <a:t>. </a:t>
            </a: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4580120"/>
            <a:ext cx="4267200" cy="2277880"/>
          </a:xfrm>
          <a:prstGeom prst="rect">
            <a:avLst/>
          </a:prstGeom>
        </p:spPr>
      </p:pic>
    </p:spTree>
    <p:extLst>
      <p:ext uri="{BB962C8B-B14F-4D97-AF65-F5344CB8AC3E}">
        <p14:creationId xmlns:p14="http://schemas.microsoft.com/office/powerpoint/2010/main" val="334308730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Returning Student Workers</a:t>
            </a:r>
            <a:endParaRPr lang="en-US" dirty="0"/>
          </a:p>
        </p:txBody>
      </p:sp>
      <p:sp>
        <p:nvSpPr>
          <p:cNvPr id="3" name="Content Placeholder 2"/>
          <p:cNvSpPr>
            <a:spLocks noGrp="1"/>
          </p:cNvSpPr>
          <p:nvPr>
            <p:ph idx="1"/>
          </p:nvPr>
        </p:nvSpPr>
        <p:spPr>
          <a:xfrm>
            <a:off x="762000" y="1295400"/>
            <a:ext cx="8382000" cy="3594830"/>
          </a:xfrm>
        </p:spPr>
        <p:txBody>
          <a:bodyPr/>
          <a:lstStyle/>
          <a:p>
            <a:endParaRPr lang="en-US" dirty="0" smtClean="0"/>
          </a:p>
          <a:p>
            <a:r>
              <a:rPr lang="en-US" dirty="0" smtClean="0"/>
              <a:t>Will already have a Verification Card</a:t>
            </a:r>
          </a:p>
          <a:p>
            <a:pPr marL="0" indent="0">
              <a:buNone/>
            </a:pPr>
            <a:endParaRPr lang="en-US" dirty="0" smtClean="0"/>
          </a:p>
          <a:p>
            <a:r>
              <a:rPr lang="en-US" dirty="0" smtClean="0"/>
              <a:t>What to do when there had been a year or more break</a:t>
            </a:r>
          </a:p>
          <a:p>
            <a:pPr marL="0" indent="0">
              <a:buNone/>
            </a:pPr>
            <a:endParaRPr lang="en-US" dirty="0" smtClean="0"/>
          </a:p>
          <a:p>
            <a:r>
              <a:rPr lang="en-US" dirty="0" smtClean="0"/>
              <a:t>Requesting  a new card</a:t>
            </a:r>
          </a:p>
        </p:txBody>
      </p:sp>
    </p:spTree>
    <p:extLst>
      <p:ext uri="{BB962C8B-B14F-4D97-AF65-F5344CB8AC3E}">
        <p14:creationId xmlns:p14="http://schemas.microsoft.com/office/powerpoint/2010/main" val="251691909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Objectives</a:t>
            </a:r>
            <a:endParaRPr lang="en-US" dirty="0"/>
          </a:p>
        </p:txBody>
      </p:sp>
      <p:sp>
        <p:nvSpPr>
          <p:cNvPr id="3" name="Content Placeholder 2"/>
          <p:cNvSpPr>
            <a:spLocks noGrp="1"/>
          </p:cNvSpPr>
          <p:nvPr>
            <p:ph idx="1"/>
          </p:nvPr>
        </p:nvSpPr>
        <p:spPr>
          <a:xfrm>
            <a:off x="381000" y="1032807"/>
            <a:ext cx="8382000" cy="4010970"/>
          </a:xfrm>
        </p:spPr>
        <p:txBody>
          <a:bodyPr/>
          <a:lstStyle/>
          <a:p>
            <a:pPr>
              <a:lnSpc>
                <a:spcPct val="150000"/>
              </a:lnSpc>
            </a:pPr>
            <a:r>
              <a:rPr lang="en-US" dirty="0" smtClean="0"/>
              <a:t>Student </a:t>
            </a:r>
            <a:r>
              <a:rPr lang="en-US" dirty="0"/>
              <a:t>a</a:t>
            </a:r>
            <a:r>
              <a:rPr lang="en-US" dirty="0" smtClean="0"/>
              <a:t>ppointment types</a:t>
            </a:r>
          </a:p>
          <a:p>
            <a:pPr>
              <a:lnSpc>
                <a:spcPct val="150000"/>
              </a:lnSpc>
            </a:pPr>
            <a:r>
              <a:rPr lang="en-US" dirty="0" smtClean="0"/>
              <a:t>What to expect from Student Employees</a:t>
            </a:r>
          </a:p>
          <a:p>
            <a:pPr>
              <a:lnSpc>
                <a:spcPct val="150000"/>
              </a:lnSpc>
            </a:pPr>
            <a:r>
              <a:rPr lang="en-US" dirty="0" smtClean="0"/>
              <a:t>Role of Hiring Department/Supervisor</a:t>
            </a:r>
          </a:p>
          <a:p>
            <a:pPr>
              <a:lnSpc>
                <a:spcPct val="150000"/>
              </a:lnSpc>
            </a:pPr>
            <a:r>
              <a:rPr lang="en-US" dirty="0" smtClean="0"/>
              <a:t>Role of Student Employment Office</a:t>
            </a:r>
          </a:p>
          <a:p>
            <a:pPr>
              <a:lnSpc>
                <a:spcPct val="150000"/>
              </a:lnSpc>
            </a:pPr>
            <a:r>
              <a:rPr lang="en-US" dirty="0" smtClean="0"/>
              <a:t>Steps in Hiring a Student Employee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5181599"/>
            <a:ext cx="4572000" cy="1371601"/>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Completing Federal Work Study Appointment Forms</a:t>
            </a:r>
            <a:endParaRPr lang="en-US" sz="3200" dirty="0"/>
          </a:p>
        </p:txBody>
      </p:sp>
      <p:sp>
        <p:nvSpPr>
          <p:cNvPr id="3" name="Content Placeholder 2"/>
          <p:cNvSpPr>
            <a:spLocks noGrp="1"/>
          </p:cNvSpPr>
          <p:nvPr>
            <p:ph idx="1"/>
          </p:nvPr>
        </p:nvSpPr>
        <p:spPr>
          <a:xfrm>
            <a:off x="381000" y="1219200"/>
            <a:ext cx="8382000" cy="4800600"/>
          </a:xfrm>
        </p:spPr>
        <p:txBody>
          <a:bodyPr>
            <a:normAutofit fontScale="25000" lnSpcReduction="20000"/>
          </a:bodyPr>
          <a:lstStyle/>
          <a:p>
            <a:pPr>
              <a:lnSpc>
                <a:spcPct val="120000"/>
              </a:lnSpc>
            </a:pPr>
            <a:r>
              <a:rPr lang="en-US" sz="11200" dirty="0" smtClean="0"/>
              <a:t>New Federal Work Study students turn in their employment packet and receive their appointment form in orientation. </a:t>
            </a:r>
          </a:p>
          <a:p>
            <a:pPr>
              <a:lnSpc>
                <a:spcPct val="120000"/>
              </a:lnSpc>
            </a:pPr>
            <a:r>
              <a:rPr lang="en-US" sz="11200" dirty="0" smtClean="0"/>
              <a:t>Returning Federal Work Study students pick-up their appointment form</a:t>
            </a:r>
          </a:p>
          <a:p>
            <a:pPr>
              <a:lnSpc>
                <a:spcPct val="120000"/>
              </a:lnSpc>
            </a:pPr>
            <a:r>
              <a:rPr lang="en-US" sz="11200" dirty="0" smtClean="0"/>
              <a:t>Students present their Federal Work Study appointment form to the Hiring Official</a:t>
            </a:r>
          </a:p>
          <a:p>
            <a:pPr>
              <a:lnSpc>
                <a:spcPct val="120000"/>
              </a:lnSpc>
            </a:pPr>
            <a:r>
              <a:rPr lang="en-US" sz="11200" dirty="0" smtClean="0"/>
              <a:t>Hiring Official completes ‘Employing Department’ portion and returns form to Student Employment Office. </a:t>
            </a:r>
          </a:p>
          <a:p>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381000"/>
            <a:ext cx="8382000" cy="1065212"/>
          </a:xfrm>
        </p:spPr>
        <p:txBody>
          <a:bodyPr>
            <a:normAutofit fontScale="90000"/>
          </a:bodyPr>
          <a:lstStyle/>
          <a:p>
            <a:r>
              <a:rPr lang="en-US" dirty="0" smtClean="0"/>
              <a:t>Electronic Personnel Action Form</a:t>
            </a:r>
            <a:br>
              <a:rPr lang="en-US" dirty="0" smtClean="0"/>
            </a:br>
            <a:r>
              <a:rPr lang="en-US" dirty="0" smtClean="0"/>
              <a:t>EPAF</a:t>
            </a:r>
            <a:endParaRPr lang="en-US" dirty="0"/>
          </a:p>
        </p:txBody>
      </p:sp>
      <p:sp>
        <p:nvSpPr>
          <p:cNvPr id="4" name="Content Placeholder 3"/>
          <p:cNvSpPr>
            <a:spLocks noGrp="1"/>
          </p:cNvSpPr>
          <p:nvPr>
            <p:ph idx="1"/>
          </p:nvPr>
        </p:nvSpPr>
        <p:spPr>
          <a:xfrm>
            <a:off x="320040" y="2057400"/>
            <a:ext cx="8382000" cy="3360920"/>
          </a:xfrm>
        </p:spPr>
        <p:txBody>
          <a:bodyPr/>
          <a:lstStyle/>
          <a:p>
            <a:r>
              <a:rPr lang="en-US" sz="2400" dirty="0" smtClean="0"/>
              <a:t>The STW form replaced by EPAFs (Electronic Personnel Action Form) for STW Hourly Reappointments and New Hires</a:t>
            </a:r>
            <a:r>
              <a:rPr lang="en-US" sz="2400" dirty="0"/>
              <a:t>. </a:t>
            </a:r>
            <a:endParaRPr lang="en-US" sz="2400" dirty="0" smtClean="0"/>
          </a:p>
          <a:p>
            <a:pPr marL="0" indent="0">
              <a:buNone/>
            </a:pPr>
            <a:endParaRPr lang="en-US" sz="2400" dirty="0" smtClean="0"/>
          </a:p>
          <a:p>
            <a:r>
              <a:rPr lang="en-US" sz="2400" dirty="0" smtClean="0"/>
              <a:t>Can make any type of  changes, (Rate, Fund, etc…)on initial reappointments via an EPAF.</a:t>
            </a:r>
          </a:p>
          <a:p>
            <a:endParaRPr lang="en-US" sz="2400" dirty="0" smtClean="0"/>
          </a:p>
          <a:p>
            <a:r>
              <a:rPr lang="en-US" sz="2400" dirty="0" smtClean="0"/>
              <a:t>Changes made </a:t>
            </a:r>
            <a:r>
              <a:rPr lang="en-US" sz="2400" u="sng" dirty="0" smtClean="0"/>
              <a:t>after</a:t>
            </a:r>
            <a:r>
              <a:rPr lang="en-US" sz="2400" dirty="0" smtClean="0"/>
              <a:t> the initial new hire/reappointment will be made on paper.  (Rate, Fund, Termination)</a:t>
            </a:r>
          </a:p>
          <a:p>
            <a:pPr marL="0" indent="0">
              <a:buNone/>
            </a:pPr>
            <a:endParaRPr lang="en-US" sz="24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EPAF </a:t>
            </a:r>
            <a:br>
              <a:rPr lang="en-US" dirty="0" smtClean="0"/>
            </a:br>
            <a:r>
              <a:rPr lang="en-US" dirty="0" smtClean="0"/>
              <a:t>(Continued)</a:t>
            </a:r>
            <a:endParaRPr lang="en-US" dirty="0"/>
          </a:p>
        </p:txBody>
      </p:sp>
      <p:sp>
        <p:nvSpPr>
          <p:cNvPr id="3" name="Content Placeholder 2"/>
          <p:cNvSpPr>
            <a:spLocks noGrp="1"/>
          </p:cNvSpPr>
          <p:nvPr>
            <p:ph idx="1"/>
          </p:nvPr>
        </p:nvSpPr>
        <p:spPr>
          <a:xfrm>
            <a:off x="381000" y="1683718"/>
            <a:ext cx="8382000" cy="6106287"/>
          </a:xfrm>
        </p:spPr>
        <p:txBody>
          <a:bodyPr anchor="ctr"/>
          <a:lstStyle/>
          <a:p>
            <a:r>
              <a:rPr lang="en-US" dirty="0" smtClean="0"/>
              <a:t>Request Access:  </a:t>
            </a:r>
            <a:r>
              <a:rPr lang="en-US" u="sng" dirty="0">
                <a:hlinkClick r:id="rId3"/>
              </a:rPr>
              <a:t>https://</a:t>
            </a:r>
            <a:r>
              <a:rPr lang="en-US" u="sng" dirty="0" smtClean="0">
                <a:hlinkClick r:id="rId3"/>
              </a:rPr>
              <a:t>hr.uncc.edu/webform/student-epaf-access</a:t>
            </a:r>
            <a:endParaRPr lang="en-US" u="sng" dirty="0" smtClean="0"/>
          </a:p>
          <a:p>
            <a:pPr marL="0" indent="0">
              <a:buNone/>
            </a:pPr>
            <a:r>
              <a:rPr lang="en-US" dirty="0" smtClean="0"/>
              <a:t>Contact:  LaTonja Miller, Financial Services Security</a:t>
            </a:r>
          </a:p>
          <a:p>
            <a:pPr marL="0" indent="0">
              <a:buNone/>
            </a:pPr>
            <a:endParaRPr lang="en-US" dirty="0" smtClean="0"/>
          </a:p>
          <a:p>
            <a:r>
              <a:rPr lang="en-US" dirty="0" smtClean="0"/>
              <a:t>EPAF Instruction Manual: </a:t>
            </a:r>
            <a:r>
              <a:rPr lang="en-US" u="sng" dirty="0" smtClean="0">
                <a:hlinkClick r:id="rId4"/>
              </a:rPr>
              <a:t>http</a:t>
            </a:r>
            <a:r>
              <a:rPr lang="en-US" u="sng" dirty="0">
                <a:hlinkClick r:id="rId4"/>
              </a:rPr>
              <a:t>://</a:t>
            </a:r>
            <a:r>
              <a:rPr lang="en-US" u="sng" dirty="0" smtClean="0">
                <a:hlinkClick r:id="rId4"/>
              </a:rPr>
              <a:t>hr.uncc.edu/students</a:t>
            </a:r>
            <a:endParaRPr lang="en-US" u="sng" dirty="0" smtClean="0"/>
          </a:p>
          <a:p>
            <a:pPr marL="0" indent="0">
              <a:buNone/>
            </a:pPr>
            <a:r>
              <a:rPr lang="en-US" dirty="0" smtClean="0"/>
              <a:t>Contact:  Jared Waugh, HRIS</a:t>
            </a:r>
          </a:p>
          <a:p>
            <a:pPr marL="0" indent="0">
              <a:buNone/>
            </a:pPr>
            <a:endParaRPr lang="en-US" dirty="0"/>
          </a:p>
          <a:p>
            <a:pPr marL="0" indent="0">
              <a:buNone/>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183475127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Completing Student Temporary Wage Forms</a:t>
            </a:r>
            <a:endParaRPr lang="en-US" sz="3600" dirty="0"/>
          </a:p>
        </p:txBody>
      </p:sp>
      <p:sp>
        <p:nvSpPr>
          <p:cNvPr id="3" name="Content Placeholder 2"/>
          <p:cNvSpPr>
            <a:spLocks noGrp="1"/>
          </p:cNvSpPr>
          <p:nvPr>
            <p:ph idx="1"/>
          </p:nvPr>
        </p:nvSpPr>
        <p:spPr/>
        <p:txBody>
          <a:bodyPr>
            <a:noAutofit/>
          </a:bodyPr>
          <a:lstStyle/>
          <a:p>
            <a:pPr>
              <a:lnSpc>
                <a:spcPct val="120000"/>
              </a:lnSpc>
            </a:pPr>
            <a:r>
              <a:rPr lang="en-US" sz="2800" dirty="0" smtClean="0"/>
              <a:t>Student Temporary Wage appointment forms for </a:t>
            </a:r>
            <a:r>
              <a:rPr lang="en-US" sz="2800" b="1" i="1" u="sng" dirty="0" smtClean="0"/>
              <a:t>Stipend Payments </a:t>
            </a:r>
            <a:r>
              <a:rPr lang="en-US" sz="2800" dirty="0" smtClean="0"/>
              <a:t>can be found on the Student Employment webpage:</a:t>
            </a:r>
          </a:p>
          <a:p>
            <a:pPr>
              <a:lnSpc>
                <a:spcPct val="120000"/>
              </a:lnSpc>
            </a:pPr>
            <a:r>
              <a:rPr lang="en-US" sz="2800" u="sng" dirty="0">
                <a:hlinkClick r:id="rId3"/>
              </a:rPr>
              <a:t>http://</a:t>
            </a:r>
            <a:r>
              <a:rPr lang="en-US" sz="2800" u="sng" dirty="0" smtClean="0">
                <a:hlinkClick r:id="rId3"/>
              </a:rPr>
              <a:t>hr.uncc.edu/students</a:t>
            </a:r>
            <a:endParaRPr lang="en-US" sz="2800" u="sng" dirty="0" smtClean="0"/>
          </a:p>
          <a:p>
            <a:pPr>
              <a:lnSpc>
                <a:spcPct val="120000"/>
              </a:lnSpc>
            </a:pPr>
            <a:r>
              <a:rPr lang="en-US" sz="2800" dirty="0" smtClean="0"/>
              <a:t>The Hiring Official or Departmental Coordinator completes the Student Temporary Wage form and submits it to the Student Employment Office. </a:t>
            </a:r>
            <a:endParaRPr lang="en-US" sz="28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Forms</a:t>
            </a:r>
            <a:endParaRPr lang="en-US" dirty="0"/>
          </a:p>
        </p:txBody>
      </p:sp>
      <p:sp>
        <p:nvSpPr>
          <p:cNvPr id="3" name="Content Placeholder 2"/>
          <p:cNvSpPr>
            <a:spLocks noGrp="1"/>
          </p:cNvSpPr>
          <p:nvPr>
            <p:ph idx="1"/>
          </p:nvPr>
        </p:nvSpPr>
        <p:spPr>
          <a:xfrm>
            <a:off x="-11723" y="1371600"/>
            <a:ext cx="8382000" cy="4087273"/>
          </a:xfrm>
        </p:spPr>
        <p:txBody>
          <a:bodyPr/>
          <a:lstStyle/>
          <a:p>
            <a:pPr>
              <a:lnSpc>
                <a:spcPct val="150000"/>
              </a:lnSpc>
            </a:pPr>
            <a:r>
              <a:rPr lang="en-US" dirty="0" smtClean="0"/>
              <a:t>Selective Service Registration form</a:t>
            </a:r>
          </a:p>
          <a:p>
            <a:pPr>
              <a:lnSpc>
                <a:spcPct val="150000"/>
              </a:lnSpc>
            </a:pPr>
            <a:r>
              <a:rPr lang="en-US" dirty="0" smtClean="0"/>
              <a:t>Federal/State Tax Withholdings form</a:t>
            </a:r>
          </a:p>
          <a:p>
            <a:pPr>
              <a:lnSpc>
                <a:spcPct val="150000"/>
              </a:lnSpc>
            </a:pPr>
            <a:r>
              <a:rPr lang="en-US" dirty="0" smtClean="0"/>
              <a:t>Student Profile</a:t>
            </a:r>
          </a:p>
          <a:p>
            <a:pPr>
              <a:lnSpc>
                <a:spcPct val="150000"/>
              </a:lnSpc>
            </a:pPr>
            <a:r>
              <a:rPr lang="en-US" dirty="0" smtClean="0"/>
              <a:t>Confidentiality Agreement</a:t>
            </a:r>
          </a:p>
          <a:p>
            <a:pPr>
              <a:lnSpc>
                <a:spcPct val="150000"/>
              </a:lnSpc>
            </a:pPr>
            <a:r>
              <a:rPr lang="en-US" smtClean="0"/>
              <a:t>Patent Agreement</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4787" y="1066800"/>
            <a:ext cx="2124075" cy="4152900"/>
          </a:xfrm>
          <a:prstGeom prst="rect">
            <a:avLst/>
          </a:prstGeom>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06434"/>
            <a:ext cx="8382000" cy="664797"/>
          </a:xfrm>
        </p:spPr>
        <p:txBody>
          <a:bodyPr/>
          <a:lstStyle/>
          <a:p>
            <a:pPr algn="ctr"/>
            <a:r>
              <a:rPr lang="en-US" dirty="0" smtClean="0"/>
              <a:t>Direct Deposits</a:t>
            </a:r>
            <a:endParaRPr lang="en-US" dirty="0"/>
          </a:p>
        </p:txBody>
      </p:sp>
      <p:sp>
        <p:nvSpPr>
          <p:cNvPr id="3" name="Text Placeholder 2"/>
          <p:cNvSpPr>
            <a:spLocks noGrp="1"/>
          </p:cNvSpPr>
          <p:nvPr>
            <p:ph type="body" sz="quarter" idx="10"/>
          </p:nvPr>
        </p:nvSpPr>
        <p:spPr>
          <a:xfrm>
            <a:off x="533400" y="3733800"/>
            <a:ext cx="8382000" cy="2068259"/>
          </a:xfrm>
        </p:spPr>
        <p:txBody>
          <a:bodyPr/>
          <a:lstStyle/>
          <a:p>
            <a:r>
              <a:rPr lang="en-US" dirty="0" smtClean="0"/>
              <a:t>Completed in Banner Self Service</a:t>
            </a:r>
          </a:p>
          <a:p>
            <a:r>
              <a:rPr lang="en-US" dirty="0" smtClean="0"/>
              <a:t>Employee Tab</a:t>
            </a:r>
          </a:p>
          <a:p>
            <a:r>
              <a:rPr lang="en-US" dirty="0" smtClean="0"/>
              <a:t>Pay Information Link</a:t>
            </a:r>
          </a:p>
          <a:p>
            <a:r>
              <a:rPr lang="en-US" dirty="0" smtClean="0"/>
              <a:t>Establish or Change Direct Deposit Enrollment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10571"/>
            <a:ext cx="2397369" cy="19092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224326"/>
            <a:ext cx="2082800" cy="1960350"/>
          </a:xfrm>
          <a:prstGeom prst="rect">
            <a:avLst/>
          </a:prstGeom>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Security Cards</a:t>
            </a:r>
            <a:endParaRPr lang="en-US" dirty="0"/>
          </a:p>
        </p:txBody>
      </p:sp>
      <p:sp>
        <p:nvSpPr>
          <p:cNvPr id="3" name="Content Placeholder 2"/>
          <p:cNvSpPr>
            <a:spLocks noGrp="1"/>
          </p:cNvSpPr>
          <p:nvPr>
            <p:ph idx="1"/>
          </p:nvPr>
        </p:nvSpPr>
        <p:spPr>
          <a:xfrm>
            <a:off x="381000" y="1412875"/>
            <a:ext cx="8382000" cy="1969770"/>
          </a:xfrm>
        </p:spPr>
        <p:txBody>
          <a:bodyPr/>
          <a:lstStyle/>
          <a:p>
            <a:pPr>
              <a:lnSpc>
                <a:spcPct val="100000"/>
              </a:lnSpc>
            </a:pPr>
            <a:r>
              <a:rPr lang="en-US" dirty="0" smtClean="0"/>
              <a:t>International Students, new to the United States, cannot apply for a Social Security card until they have been in SEVIS for 10 days and have secured employment on campus.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4114800"/>
            <a:ext cx="2771775" cy="1647825"/>
          </a:xfrm>
          <a:prstGeom prst="rect">
            <a:avLst/>
          </a:prstGeom>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a:xfrm>
            <a:off x="762000" y="762000"/>
            <a:ext cx="8382000" cy="4235006"/>
          </a:xfrm>
        </p:spPr>
        <p:txBody>
          <a:bodyPr/>
          <a:lstStyle/>
          <a:p>
            <a:pPr>
              <a:lnSpc>
                <a:spcPct val="200000"/>
              </a:lnSpc>
            </a:pPr>
            <a:r>
              <a:rPr lang="en-US" dirty="0" smtClean="0"/>
              <a:t>Set aside time for training</a:t>
            </a:r>
          </a:p>
          <a:p>
            <a:pPr>
              <a:lnSpc>
                <a:spcPct val="200000"/>
              </a:lnSpc>
            </a:pPr>
            <a:r>
              <a:rPr lang="en-US" dirty="0" smtClean="0"/>
              <a:t>Procedures/processes in writing</a:t>
            </a:r>
          </a:p>
          <a:p>
            <a:pPr>
              <a:lnSpc>
                <a:spcPct val="200000"/>
              </a:lnSpc>
            </a:pPr>
            <a:r>
              <a:rPr lang="en-US" dirty="0" smtClean="0"/>
              <a:t>Ask questions and monitor work</a:t>
            </a:r>
          </a:p>
          <a:p>
            <a:pPr>
              <a:lnSpc>
                <a:spcPct val="200000"/>
              </a:lnSpc>
            </a:pPr>
            <a:r>
              <a:rPr lang="en-US" dirty="0" smtClean="0"/>
              <a:t>Correct work immediately</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5604" y="5058526"/>
            <a:ext cx="4812792" cy="1345214"/>
          </a:xfrm>
          <a:prstGeom prst="rect">
            <a:avLst/>
          </a:prstGeom>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Pay Scale</a:t>
            </a:r>
            <a:br>
              <a:rPr lang="en-US" dirty="0" smtClean="0"/>
            </a:br>
            <a:endParaRPr lang="en-US" dirty="0"/>
          </a:p>
        </p:txBody>
      </p:sp>
      <p:sp>
        <p:nvSpPr>
          <p:cNvPr id="3" name="Content Placeholder 2"/>
          <p:cNvSpPr>
            <a:spLocks noGrp="1"/>
          </p:cNvSpPr>
          <p:nvPr>
            <p:ph idx="1"/>
          </p:nvPr>
        </p:nvSpPr>
        <p:spPr>
          <a:xfrm>
            <a:off x="457200" y="1981200"/>
            <a:ext cx="8382000" cy="2533745"/>
          </a:xfrm>
        </p:spPr>
        <p:txBody>
          <a:bodyPr/>
          <a:lstStyle/>
          <a:p>
            <a:r>
              <a:rPr lang="en-US" dirty="0" smtClean="0"/>
              <a:t>Freshman   		$7.25 -8</a:t>
            </a:r>
          </a:p>
          <a:p>
            <a:r>
              <a:rPr lang="en-US" dirty="0" smtClean="0"/>
              <a:t>Sophomore		$8-9</a:t>
            </a:r>
          </a:p>
          <a:p>
            <a:r>
              <a:rPr lang="en-US" dirty="0" smtClean="0"/>
              <a:t>Junior			$9-10</a:t>
            </a:r>
          </a:p>
          <a:p>
            <a:r>
              <a:rPr lang="en-US" dirty="0" smtClean="0"/>
              <a:t>Senior			$10-11</a:t>
            </a:r>
          </a:p>
          <a:p>
            <a:r>
              <a:rPr lang="en-US" dirty="0" smtClean="0"/>
              <a:t>5</a:t>
            </a:r>
            <a:r>
              <a:rPr lang="en-US" baseline="30000" dirty="0" smtClean="0"/>
              <a:t>th</a:t>
            </a:r>
            <a:r>
              <a:rPr lang="en-US" dirty="0" smtClean="0"/>
              <a:t> Year			$11-12</a:t>
            </a:r>
            <a:endParaRPr lang="en-US" dirty="0"/>
          </a:p>
        </p:txBody>
      </p:sp>
    </p:spTree>
    <p:extLst>
      <p:ext uri="{BB962C8B-B14F-4D97-AF65-F5344CB8AC3E}">
        <p14:creationId xmlns:p14="http://schemas.microsoft.com/office/powerpoint/2010/main" val="121188832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a:t>
            </a:r>
            <a:endParaRPr lang="en-US" dirty="0"/>
          </a:p>
        </p:txBody>
      </p:sp>
      <p:sp>
        <p:nvSpPr>
          <p:cNvPr id="3" name="Content Placeholder 2"/>
          <p:cNvSpPr>
            <a:spLocks noGrp="1"/>
          </p:cNvSpPr>
          <p:nvPr>
            <p:ph idx="1"/>
          </p:nvPr>
        </p:nvSpPr>
        <p:spPr>
          <a:xfrm>
            <a:off x="533400" y="2590800"/>
            <a:ext cx="8382000" cy="3229474"/>
          </a:xfrm>
        </p:spPr>
        <p:txBody>
          <a:bodyPr/>
          <a:lstStyle/>
          <a:p>
            <a:pPr>
              <a:lnSpc>
                <a:spcPct val="250000"/>
              </a:lnSpc>
            </a:pPr>
            <a:r>
              <a:rPr lang="en-US" sz="2800" dirty="0" smtClean="0"/>
              <a:t>Offer frequent feedback. </a:t>
            </a:r>
          </a:p>
          <a:p>
            <a:pPr>
              <a:lnSpc>
                <a:spcPct val="250000"/>
              </a:lnSpc>
            </a:pPr>
            <a:r>
              <a:rPr lang="en-US" sz="2800" dirty="0" smtClean="0"/>
              <a:t>Develop a rapport with student (s). </a:t>
            </a:r>
          </a:p>
          <a:p>
            <a:pPr>
              <a:lnSpc>
                <a:spcPct val="250000"/>
              </a:lnSpc>
            </a:pPr>
            <a:r>
              <a:rPr lang="en-US" sz="2800" dirty="0" smtClean="0"/>
              <a:t>Encourage questions and open communication. </a:t>
            </a:r>
            <a:endParaRPr lang="en-US" sz="2800" dirty="0"/>
          </a:p>
        </p:txBody>
      </p:sp>
      <p:pic>
        <p:nvPicPr>
          <p:cNvPr id="2050" name="Picture 2" descr="https://www.teacherready.org/wp-content/uploads/2015/04/Feedback.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0262" y="1143000"/>
            <a:ext cx="4943475"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Student Appointments</a:t>
            </a:r>
            <a:endParaRPr lang="en-US" dirty="0"/>
          </a:p>
        </p:txBody>
      </p:sp>
      <p:sp>
        <p:nvSpPr>
          <p:cNvPr id="3" name="Content Placeholder 2"/>
          <p:cNvSpPr>
            <a:spLocks noGrp="1"/>
          </p:cNvSpPr>
          <p:nvPr>
            <p:ph idx="1"/>
          </p:nvPr>
        </p:nvSpPr>
        <p:spPr>
          <a:xfrm>
            <a:off x="381000" y="894985"/>
            <a:ext cx="8382000" cy="2819400"/>
          </a:xfrm>
        </p:spPr>
        <p:txBody>
          <a:bodyPr/>
          <a:lstStyle/>
          <a:p>
            <a:pPr>
              <a:lnSpc>
                <a:spcPct val="200000"/>
              </a:lnSpc>
            </a:pPr>
            <a:r>
              <a:rPr lang="en-US" dirty="0" smtClean="0"/>
              <a:t>Federal Work Study</a:t>
            </a:r>
          </a:p>
          <a:p>
            <a:pPr>
              <a:lnSpc>
                <a:spcPct val="200000"/>
              </a:lnSpc>
            </a:pPr>
            <a:r>
              <a:rPr lang="en-US" dirty="0" smtClean="0"/>
              <a:t>Student Temporary Wage</a:t>
            </a:r>
          </a:p>
          <a:p>
            <a:pPr>
              <a:lnSpc>
                <a:spcPct val="200000"/>
              </a:lnSpc>
            </a:pPr>
            <a:r>
              <a:rPr lang="en-US" dirty="0" smtClean="0"/>
              <a:t>Graduate Assistantships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4038600"/>
            <a:ext cx="4648200" cy="2590800"/>
          </a:xfrm>
          <a:prstGeom prst="rect">
            <a:avLst/>
          </a:prstGeom>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86299"/>
            <a:ext cx="8382000" cy="770183"/>
          </a:xfrm>
        </p:spPr>
        <p:txBody>
          <a:bodyPr/>
          <a:lstStyle/>
          <a:p>
            <a:r>
              <a:rPr lang="en-US" dirty="0" smtClean="0"/>
              <a:t>Web Time Entry</a:t>
            </a:r>
            <a:endParaRPr lang="en-US" dirty="0"/>
          </a:p>
        </p:txBody>
      </p:sp>
      <p:sp>
        <p:nvSpPr>
          <p:cNvPr id="3" name="Content Placeholder 2"/>
          <p:cNvSpPr>
            <a:spLocks noGrp="1"/>
          </p:cNvSpPr>
          <p:nvPr>
            <p:ph idx="1"/>
          </p:nvPr>
        </p:nvSpPr>
        <p:spPr>
          <a:xfrm>
            <a:off x="377952" y="2590800"/>
            <a:ext cx="8382000" cy="2895600"/>
          </a:xfrm>
        </p:spPr>
        <p:txBody>
          <a:bodyPr>
            <a:noAutofit/>
          </a:bodyPr>
          <a:lstStyle/>
          <a:p>
            <a:r>
              <a:rPr lang="en-US" sz="2400" dirty="0" smtClean="0"/>
              <a:t>The University utilizes Web Time Entry. </a:t>
            </a:r>
          </a:p>
          <a:p>
            <a:r>
              <a:rPr lang="en-US" sz="2400" dirty="0" smtClean="0"/>
              <a:t>Hourly Student Temp Wage and Federal Work Study employees , record their time via WTE. </a:t>
            </a:r>
          </a:p>
          <a:p>
            <a:r>
              <a:rPr lang="en-US" sz="2400" dirty="0" smtClean="0"/>
              <a:t>However, they cannot access their time sheet, until their work assignment has been set up in Banner, done via an EPAF for STW and appointment form for FWS.</a:t>
            </a:r>
          </a:p>
          <a:p>
            <a:r>
              <a:rPr lang="en-US" sz="2400" dirty="0" smtClean="0"/>
              <a:t>Late submissions will cause the student not to be paid on time. </a:t>
            </a:r>
          </a:p>
          <a:p>
            <a:r>
              <a:rPr lang="en-US" sz="2400" dirty="0" smtClean="0"/>
              <a:t>More information about Web Time Entry can be found </a:t>
            </a:r>
            <a:r>
              <a:rPr lang="en-US" sz="2400" dirty="0"/>
              <a:t>at</a:t>
            </a:r>
            <a:r>
              <a:rPr lang="en-US" sz="2400" dirty="0" smtClean="0"/>
              <a:t>:</a:t>
            </a:r>
          </a:p>
          <a:p>
            <a:pPr marL="0" indent="0">
              <a:buNone/>
            </a:pPr>
            <a:r>
              <a:rPr lang="en-US" sz="2400" dirty="0" smtClean="0">
                <a:hlinkClick r:id="rId3"/>
              </a:rPr>
              <a:t>http</a:t>
            </a:r>
            <a:r>
              <a:rPr lang="en-US" sz="2400" dirty="0">
                <a:hlinkClick r:id="rId3"/>
              </a:rPr>
              <a:t>://</a:t>
            </a:r>
            <a:r>
              <a:rPr lang="en-US" sz="2400" dirty="0" smtClean="0">
                <a:hlinkClick r:id="rId3"/>
              </a:rPr>
              <a:t>finance.uncc.edu/resources/training-materials/banner-web-time-entry</a:t>
            </a:r>
            <a:endParaRPr lang="en-US" sz="2400" dirty="0" smtClean="0"/>
          </a:p>
          <a:p>
            <a:pPr marL="0" indent="0">
              <a:buNone/>
            </a:pPr>
            <a:endParaRPr lang="en-US" sz="2400" dirty="0"/>
          </a:p>
        </p:txBody>
      </p:sp>
      <p:pic>
        <p:nvPicPr>
          <p:cNvPr id="4" name="Picture 3"/>
          <p:cNvPicPr>
            <a:picLocks noChangeAspect="1"/>
          </p:cNvPicPr>
          <p:nvPr/>
        </p:nvPicPr>
        <p:blipFill>
          <a:blip r:embed="rId4"/>
          <a:stretch>
            <a:fillRect/>
          </a:stretch>
        </p:blipFill>
        <p:spPr>
          <a:xfrm>
            <a:off x="76200" y="56784"/>
            <a:ext cx="3276600" cy="2229215"/>
          </a:xfrm>
          <a:prstGeom prst="rect">
            <a:avLst/>
          </a:prstGeom>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Paychecks</a:t>
            </a:r>
            <a:endParaRPr lang="en-US" dirty="0"/>
          </a:p>
        </p:txBody>
      </p:sp>
      <p:sp>
        <p:nvSpPr>
          <p:cNvPr id="3" name="Content Placeholder 2"/>
          <p:cNvSpPr>
            <a:spLocks noGrp="1"/>
          </p:cNvSpPr>
          <p:nvPr>
            <p:ph idx="1"/>
          </p:nvPr>
        </p:nvSpPr>
        <p:spPr>
          <a:xfrm>
            <a:off x="381000" y="1412875"/>
            <a:ext cx="8382000" cy="3274743"/>
          </a:xfrm>
        </p:spPr>
        <p:txBody>
          <a:bodyPr/>
          <a:lstStyle/>
          <a:p>
            <a:r>
              <a:rPr lang="en-US" sz="2800" dirty="0" smtClean="0"/>
              <a:t>Federal Work Study and Student Temporary Wage employees are paid on the 15</a:t>
            </a:r>
            <a:r>
              <a:rPr lang="en-US" sz="2800" baseline="30000" dirty="0" smtClean="0"/>
              <a:t>th</a:t>
            </a:r>
            <a:r>
              <a:rPr lang="en-US" sz="2800" dirty="0" smtClean="0"/>
              <a:t> of each month for hours worked in the preceding month.  </a:t>
            </a:r>
          </a:p>
          <a:p>
            <a:r>
              <a:rPr lang="en-US" sz="2800" dirty="0" smtClean="0"/>
              <a:t>Graduate Assistants are paid on the 15</a:t>
            </a:r>
            <a:r>
              <a:rPr lang="en-US" sz="2800" baseline="30000" dirty="0" smtClean="0"/>
              <a:t>th</a:t>
            </a:r>
            <a:r>
              <a:rPr lang="en-US" sz="2800" dirty="0" smtClean="0"/>
              <a:t> and the last business day of the month. </a:t>
            </a:r>
          </a:p>
          <a:p>
            <a:r>
              <a:rPr lang="en-US" sz="2800" dirty="0" smtClean="0"/>
              <a:t>Student Temporary Wage employees earning a stipend (fixed payment or lump sum) are paid on the last business day of the month. </a:t>
            </a:r>
            <a:endParaRPr lang="en-US" sz="2800" dirty="0"/>
          </a:p>
        </p:txBody>
      </p:sp>
      <p:pic>
        <p:nvPicPr>
          <p:cNvPr id="7170" name="Picture 2" descr="C:\Documents and Settings\TAWORTHE\Local Settings\Temporary Internet Files\Content.IE5\GKC7BEBD\MC900389152[1].wmf"/>
          <p:cNvPicPr>
            <a:picLocks noChangeAspect="1" noChangeArrowheads="1"/>
          </p:cNvPicPr>
          <p:nvPr/>
        </p:nvPicPr>
        <p:blipFill>
          <a:blip r:embed="rId3" cstate="print"/>
          <a:srcRect/>
          <a:stretch>
            <a:fillRect/>
          </a:stretch>
        </p:blipFill>
        <p:spPr bwMode="auto">
          <a:xfrm>
            <a:off x="3276600" y="4800600"/>
            <a:ext cx="2286000" cy="1752600"/>
          </a:xfrm>
          <a:prstGeom prst="rect">
            <a:avLst/>
          </a:prstGeom>
          <a:noFill/>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8382000" cy="662809"/>
          </a:xfrm>
        </p:spPr>
        <p:txBody>
          <a:bodyPr/>
          <a:lstStyle/>
          <a:p>
            <a:r>
              <a:rPr lang="en-US" dirty="0" smtClean="0"/>
              <a:t>Separating a Student</a:t>
            </a:r>
            <a:endParaRPr lang="en-US" dirty="0"/>
          </a:p>
        </p:txBody>
      </p:sp>
      <p:sp>
        <p:nvSpPr>
          <p:cNvPr id="3" name="Content Placeholder 2"/>
          <p:cNvSpPr>
            <a:spLocks noGrp="1"/>
          </p:cNvSpPr>
          <p:nvPr>
            <p:ph idx="1"/>
          </p:nvPr>
        </p:nvSpPr>
        <p:spPr>
          <a:xfrm>
            <a:off x="457200" y="1772015"/>
            <a:ext cx="8382000" cy="3657600"/>
          </a:xfrm>
        </p:spPr>
        <p:txBody>
          <a:bodyPr>
            <a:noAutofit/>
          </a:bodyPr>
          <a:lstStyle/>
          <a:p>
            <a:pPr>
              <a:lnSpc>
                <a:spcPct val="120000"/>
              </a:lnSpc>
            </a:pPr>
            <a:r>
              <a:rPr lang="en-US" sz="2400" dirty="0" smtClean="0"/>
              <a:t>Discuss any potential termination of a student with the Student Employment Office</a:t>
            </a:r>
          </a:p>
          <a:p>
            <a:pPr>
              <a:lnSpc>
                <a:spcPct val="120000"/>
              </a:lnSpc>
            </a:pPr>
            <a:r>
              <a:rPr lang="en-US" sz="2400" dirty="0" smtClean="0"/>
              <a:t>Discuss problem areas with the student, prior to initiating corrective or disciplinary actions. </a:t>
            </a:r>
          </a:p>
          <a:p>
            <a:pPr>
              <a:lnSpc>
                <a:spcPct val="120000"/>
              </a:lnSpc>
            </a:pPr>
            <a:r>
              <a:rPr lang="en-US" sz="2400" dirty="0" smtClean="0"/>
              <a:t>If the problem continues,  you may initiate termination action. </a:t>
            </a:r>
          </a:p>
          <a:p>
            <a:pPr>
              <a:lnSpc>
                <a:spcPct val="120000"/>
              </a:lnSpc>
            </a:pPr>
            <a:r>
              <a:rPr lang="en-US" sz="2400" dirty="0" smtClean="0"/>
              <a:t>Submit the Federal Work Study Change Memo or Student Temporary Wage form, to the Student Employment Office, indicating effective end date and attach the required evaluation form. </a:t>
            </a:r>
          </a:p>
          <a:p>
            <a:endParaRPr lang="en-US" sz="2400" dirty="0"/>
          </a:p>
        </p:txBody>
      </p:sp>
      <p:pic>
        <p:nvPicPr>
          <p:cNvPr id="4" name="Picture 3"/>
          <p:cNvPicPr>
            <a:picLocks noChangeAspect="1"/>
          </p:cNvPicPr>
          <p:nvPr/>
        </p:nvPicPr>
        <p:blipFill>
          <a:blip r:embed="rId3"/>
          <a:stretch>
            <a:fillRect/>
          </a:stretch>
        </p:blipFill>
        <p:spPr>
          <a:xfrm>
            <a:off x="152400" y="149882"/>
            <a:ext cx="2895600" cy="1391015"/>
          </a:xfrm>
          <a:prstGeom prst="rect">
            <a:avLst/>
          </a:prstGeom>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Evaluations</a:t>
            </a:r>
            <a:endParaRPr lang="en-US" dirty="0"/>
          </a:p>
        </p:txBody>
      </p:sp>
      <p:sp>
        <p:nvSpPr>
          <p:cNvPr id="3" name="Content Placeholder 2"/>
          <p:cNvSpPr>
            <a:spLocks noGrp="1"/>
          </p:cNvSpPr>
          <p:nvPr>
            <p:ph idx="1"/>
          </p:nvPr>
        </p:nvSpPr>
        <p:spPr>
          <a:xfrm>
            <a:off x="381000" y="1412875"/>
            <a:ext cx="8382000" cy="5416868"/>
          </a:xfrm>
        </p:spPr>
        <p:txBody>
          <a:bodyPr/>
          <a:lstStyle/>
          <a:p>
            <a:pPr>
              <a:lnSpc>
                <a:spcPct val="100000"/>
              </a:lnSpc>
            </a:pPr>
            <a:r>
              <a:rPr lang="en-US" dirty="0" smtClean="0"/>
              <a:t>Upon completion of the employment assignment, an evaluation of the student’s performance may be completed and submitted to the Student Employment Office. </a:t>
            </a:r>
          </a:p>
          <a:p>
            <a:pPr marL="0" indent="0">
              <a:lnSpc>
                <a:spcPct val="100000"/>
              </a:lnSpc>
              <a:buNone/>
            </a:pPr>
            <a:endParaRPr lang="en-US" dirty="0" smtClean="0"/>
          </a:p>
          <a:p>
            <a:pPr>
              <a:lnSpc>
                <a:spcPct val="100000"/>
              </a:lnSpc>
            </a:pPr>
            <a:r>
              <a:rPr lang="en-US" dirty="0" smtClean="0"/>
              <a:t>The evaluation is helpful to provide information for references.  </a:t>
            </a:r>
          </a:p>
          <a:p>
            <a:pPr>
              <a:lnSpc>
                <a:spcPct val="100000"/>
              </a:lnSpc>
            </a:pPr>
            <a:endParaRPr lang="en-US" dirty="0"/>
          </a:p>
          <a:p>
            <a:pPr>
              <a:lnSpc>
                <a:spcPct val="100000"/>
              </a:lnSpc>
            </a:pPr>
            <a:r>
              <a:rPr lang="en-US" dirty="0" smtClean="0"/>
              <a:t>When is an Evaluation Required?</a:t>
            </a:r>
          </a:p>
          <a:p>
            <a:pPr marL="0" indent="0">
              <a:lnSpc>
                <a:spcPct val="100000"/>
              </a:lnSpc>
              <a:buNone/>
            </a:pPr>
            <a:endParaRPr lang="en-US" dirty="0"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Changes</a:t>
            </a:r>
            <a:endParaRPr lang="en-US" dirty="0"/>
          </a:p>
        </p:txBody>
      </p:sp>
      <p:sp>
        <p:nvSpPr>
          <p:cNvPr id="3" name="Content Placeholder 2"/>
          <p:cNvSpPr>
            <a:spLocks noGrp="1"/>
          </p:cNvSpPr>
          <p:nvPr>
            <p:ph idx="1"/>
          </p:nvPr>
        </p:nvSpPr>
        <p:spPr>
          <a:xfrm>
            <a:off x="304800" y="1066800"/>
            <a:ext cx="8382000" cy="2609945"/>
          </a:xfrm>
        </p:spPr>
        <p:txBody>
          <a:bodyPr>
            <a:noAutofit/>
          </a:bodyPr>
          <a:lstStyle/>
          <a:p>
            <a:pPr>
              <a:lnSpc>
                <a:spcPct val="100000"/>
              </a:lnSpc>
            </a:pPr>
            <a:r>
              <a:rPr lang="en-US" sz="2800" dirty="0" smtClean="0"/>
              <a:t>Status - If a student has withdrawn from school, they must be terminated as a student employee. </a:t>
            </a:r>
          </a:p>
          <a:p>
            <a:pPr lvl="1">
              <a:lnSpc>
                <a:spcPct val="100000"/>
              </a:lnSpc>
            </a:pPr>
            <a:r>
              <a:rPr lang="en-US" sz="2800" dirty="0" smtClean="0"/>
              <a:t>To maintain their employment they must be transferred to a SPA Temporary work assignment.</a:t>
            </a:r>
          </a:p>
          <a:p>
            <a:pPr>
              <a:lnSpc>
                <a:spcPct val="100000"/>
              </a:lnSpc>
            </a:pPr>
            <a:r>
              <a:rPr lang="en-US" sz="2800" dirty="0" smtClean="0"/>
              <a:t>Salary -  Rate changes are initiated by the department through a Student Temporary Wage form or a Federal Work Study Change Memo. </a:t>
            </a:r>
          </a:p>
          <a:p>
            <a:pPr>
              <a:lnSpc>
                <a:spcPct val="100000"/>
              </a:lnSpc>
            </a:pPr>
            <a:r>
              <a:rPr lang="en-US" sz="2800" dirty="0" smtClean="0"/>
              <a:t>Rate changes will be effective the first business day of the month following the approval date. </a:t>
            </a:r>
          </a:p>
          <a:p>
            <a:pPr lvl="1">
              <a:lnSpc>
                <a:spcPct val="100000"/>
              </a:lnSpc>
            </a:pPr>
            <a:r>
              <a:rPr lang="en-US" sz="2800" dirty="0" smtClean="0"/>
              <a:t>Pay rates cannot be retroactive. </a:t>
            </a:r>
          </a:p>
          <a:p>
            <a:pPr lvl="1">
              <a:lnSpc>
                <a:spcPct val="100000"/>
              </a:lnSpc>
            </a:pPr>
            <a:r>
              <a:rPr lang="en-US" sz="2800" dirty="0" smtClean="0"/>
              <a:t>Submit Rate Changes at the beginning of the Fall and Spring Semesters.  </a:t>
            </a:r>
            <a:endParaRPr lang="en-US" sz="2800"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Changes</a:t>
            </a:r>
            <a:endParaRPr lang="en-US" dirty="0"/>
          </a:p>
        </p:txBody>
      </p:sp>
      <p:sp>
        <p:nvSpPr>
          <p:cNvPr id="3" name="Content Placeholder 2"/>
          <p:cNvSpPr>
            <a:spLocks noGrp="1"/>
          </p:cNvSpPr>
          <p:nvPr>
            <p:ph idx="1"/>
          </p:nvPr>
        </p:nvSpPr>
        <p:spPr/>
        <p:txBody>
          <a:bodyPr>
            <a:noAutofit/>
          </a:bodyPr>
          <a:lstStyle/>
          <a:p>
            <a:pPr>
              <a:lnSpc>
                <a:spcPct val="110000"/>
              </a:lnSpc>
            </a:pPr>
            <a:r>
              <a:rPr lang="en-US" sz="2800" dirty="0" smtClean="0"/>
              <a:t>Fund number Add/Change – Submit a Student Temporary Wage appointment form or Federal Work Study Change Memo indicating old and/or new fund number.</a:t>
            </a:r>
          </a:p>
          <a:p>
            <a:pPr>
              <a:lnSpc>
                <a:spcPct val="110000"/>
              </a:lnSpc>
            </a:pPr>
            <a:r>
              <a:rPr lang="en-US" sz="2800" dirty="0" smtClean="0"/>
              <a:t>Name changes – Student must submit new social security card with new name. </a:t>
            </a:r>
          </a:p>
          <a:p>
            <a:pPr>
              <a:lnSpc>
                <a:spcPct val="110000"/>
              </a:lnSpc>
            </a:pPr>
            <a:r>
              <a:rPr lang="en-US" sz="2800" dirty="0" smtClean="0"/>
              <a:t>Address changes – can be done by the student, by simply logging into 49er Express or Banner Self Service. </a:t>
            </a:r>
            <a:endParaRPr lang="en-US" sz="2800" dirty="0"/>
          </a:p>
        </p:txBody>
      </p:sp>
      <p:pic>
        <p:nvPicPr>
          <p:cNvPr id="9218" name="Picture 2" descr="C:\Documents and Settings\TAWORTHE\Local Settings\Temporary Internet Files\Content.IE5\540ZRC7T\MP900438585[1].jpg"/>
          <p:cNvPicPr>
            <a:picLocks noChangeAspect="1" noChangeArrowheads="1"/>
          </p:cNvPicPr>
          <p:nvPr/>
        </p:nvPicPr>
        <p:blipFill>
          <a:blip r:embed="rId3" cstate="print"/>
          <a:srcRect/>
          <a:stretch>
            <a:fillRect/>
          </a:stretch>
        </p:blipFill>
        <p:spPr bwMode="auto">
          <a:xfrm>
            <a:off x="3581400" y="5410200"/>
            <a:ext cx="1828800" cy="1213975"/>
          </a:xfrm>
          <a:prstGeom prst="rect">
            <a:avLst/>
          </a:prstGeom>
          <a:noFill/>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36228"/>
            <a:ext cx="8382000" cy="664797"/>
          </a:xfrm>
        </p:spPr>
        <p:txBody>
          <a:bodyPr/>
          <a:lstStyle/>
          <a:p>
            <a:r>
              <a:rPr lang="en-US" dirty="0" smtClean="0"/>
              <a:t>Classified Materials</a:t>
            </a:r>
            <a:endParaRPr lang="en-US" dirty="0"/>
          </a:p>
        </p:txBody>
      </p:sp>
      <p:sp>
        <p:nvSpPr>
          <p:cNvPr id="3" name="Content Placeholder 2"/>
          <p:cNvSpPr>
            <a:spLocks noGrp="1"/>
          </p:cNvSpPr>
          <p:nvPr>
            <p:ph idx="1"/>
          </p:nvPr>
        </p:nvSpPr>
        <p:spPr>
          <a:xfrm>
            <a:off x="381000" y="1768983"/>
            <a:ext cx="8382000" cy="4174617"/>
          </a:xfrm>
        </p:spPr>
        <p:txBody>
          <a:bodyPr>
            <a:noAutofit/>
          </a:bodyPr>
          <a:lstStyle/>
          <a:p>
            <a:endParaRPr lang="en-US" sz="2000" dirty="0" smtClean="0"/>
          </a:p>
          <a:p>
            <a:r>
              <a:rPr lang="en-US" sz="2000" dirty="0" smtClean="0"/>
              <a:t>Please ensure that your student employees are aware of FERPA guidelines.</a:t>
            </a:r>
          </a:p>
          <a:p>
            <a:r>
              <a:rPr lang="en-US" sz="2000" dirty="0" smtClean="0"/>
              <a:t>For those that handle sensitive information, implement some security precautions, such as: </a:t>
            </a:r>
          </a:p>
          <a:p>
            <a:pPr lvl="1"/>
            <a:r>
              <a:rPr lang="en-US" sz="2000" dirty="0" smtClean="0"/>
              <a:t>Know what your student employee is working on. </a:t>
            </a:r>
          </a:p>
          <a:p>
            <a:pPr lvl="1"/>
            <a:r>
              <a:rPr lang="en-US" sz="2000" dirty="0" smtClean="0"/>
              <a:t>Make sure that they are aware of UNC Charlotte’s Code of Responsibility</a:t>
            </a:r>
            <a:r>
              <a:rPr lang="en-US" sz="2000" dirty="0"/>
              <a:t>:  </a:t>
            </a:r>
            <a:r>
              <a:rPr lang="en-US" sz="2000" dirty="0">
                <a:hlinkClick r:id="rId3"/>
              </a:rPr>
              <a:t>http://legal.uncc.edu/policies/up-406</a:t>
            </a:r>
            <a:endParaRPr lang="en-US" sz="2000" dirty="0"/>
          </a:p>
          <a:p>
            <a:pPr lvl="1"/>
            <a:r>
              <a:rPr lang="en-US" sz="2000" dirty="0" smtClean="0"/>
              <a:t> Ensure that they understand what information can and cannot be given out and what they could possibly expect in the way of requested information. </a:t>
            </a:r>
          </a:p>
          <a:p>
            <a:pPr lvl="1"/>
            <a:r>
              <a:rPr lang="en-US" sz="2000" dirty="0" smtClean="0"/>
              <a:t>Give the student employees a chain of command to follow, when they are not sure if they should give out any information. </a:t>
            </a:r>
          </a:p>
          <a:p>
            <a:endParaRPr lang="en-US" sz="2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30188"/>
            <a:ext cx="1828800" cy="1446212"/>
          </a:xfrm>
          <a:prstGeom prst="rect">
            <a:avLst/>
          </a:prstGeom>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FERPA</a:t>
            </a:r>
            <a:endParaRPr lang="en-US" dirty="0"/>
          </a:p>
        </p:txBody>
      </p:sp>
      <p:sp>
        <p:nvSpPr>
          <p:cNvPr id="3" name="Content Placeholder 2"/>
          <p:cNvSpPr>
            <a:spLocks noGrp="1"/>
          </p:cNvSpPr>
          <p:nvPr>
            <p:ph idx="1"/>
          </p:nvPr>
        </p:nvSpPr>
        <p:spPr>
          <a:xfrm>
            <a:off x="228600" y="1143000"/>
            <a:ext cx="8915400" cy="4114800"/>
          </a:xfrm>
        </p:spPr>
        <p:txBody>
          <a:bodyPr>
            <a:normAutofit/>
          </a:bodyPr>
          <a:lstStyle/>
          <a:p>
            <a:pPr>
              <a:lnSpc>
                <a:spcPct val="120000"/>
              </a:lnSpc>
            </a:pPr>
            <a:r>
              <a:rPr lang="en-US" sz="2600" dirty="0" smtClean="0"/>
              <a:t>FERPA (</a:t>
            </a:r>
            <a:r>
              <a:rPr lang="en-US" sz="2600" b="1" dirty="0" smtClean="0"/>
              <a:t>Family Educational Rights and Privacy Act) </a:t>
            </a:r>
          </a:p>
          <a:p>
            <a:pPr lvl="1">
              <a:lnSpc>
                <a:spcPct val="120000"/>
              </a:lnSpc>
            </a:pPr>
            <a:r>
              <a:rPr lang="en-US" sz="2600" dirty="0" smtClean="0"/>
              <a:t>Is to protect the privacy of student information, and this protection is achieved by controlling access to and disclosure of students' "education records," as that term is defined in FERPA</a:t>
            </a:r>
          </a:p>
          <a:p>
            <a:pPr>
              <a:lnSpc>
                <a:spcPct val="120000"/>
              </a:lnSpc>
            </a:pPr>
            <a:r>
              <a:rPr lang="en-US" sz="2600" dirty="0" smtClean="0"/>
              <a:t>Please see University Policy 402, Student </a:t>
            </a:r>
            <a:r>
              <a:rPr lang="en-US" sz="2600" dirty="0"/>
              <a:t>Education Records (FERPA): </a:t>
            </a:r>
            <a:r>
              <a:rPr lang="en-US" sz="2600" u="sng" dirty="0">
                <a:hlinkClick r:id="rId3"/>
              </a:rPr>
              <a:t>http://legal.uncc.edu/policies/up-402 </a:t>
            </a:r>
            <a:endParaRPr lang="en-US" sz="2600" dirty="0" smtClean="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4876800"/>
            <a:ext cx="5676900" cy="1819275"/>
          </a:xfrm>
          <a:prstGeom prst="rect">
            <a:avLst/>
          </a:prstGeom>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0"/>
            <a:ext cx="7681913" cy="1523495"/>
          </a:xfrm>
        </p:spPr>
        <p:txBody>
          <a:bodyPr/>
          <a:lstStyle/>
          <a:p>
            <a:r>
              <a:rPr lang="en-US" dirty="0" smtClean="0"/>
              <a:t>Appointments and Reappointments End Dates	</a:t>
            </a:r>
            <a:endParaRPr lang="en-US" dirty="0"/>
          </a:p>
        </p:txBody>
      </p:sp>
      <p:sp>
        <p:nvSpPr>
          <p:cNvPr id="3" name="Subtitle 2"/>
          <p:cNvSpPr>
            <a:spLocks noGrp="1"/>
          </p:cNvSpPr>
          <p:nvPr>
            <p:ph type="subTitle" idx="1"/>
          </p:nvPr>
        </p:nvSpPr>
        <p:spPr>
          <a:xfrm>
            <a:off x="533400" y="2133095"/>
            <a:ext cx="7681913" cy="2667000"/>
          </a:xfrm>
        </p:spPr>
        <p:txBody>
          <a:bodyPr/>
          <a:lstStyle/>
          <a:p>
            <a:pPr marL="457200" indent="-457200">
              <a:buFont typeface="Arial" panose="020B0604020202020204" pitchFamily="34" charset="0"/>
              <a:buChar char="•"/>
            </a:pPr>
            <a:r>
              <a:rPr lang="en-US" sz="3000" dirty="0" smtClean="0"/>
              <a:t>Creating appointment and reappointment forms, for the academic year.</a:t>
            </a:r>
          </a:p>
          <a:p>
            <a:endParaRPr lang="en-US" sz="3000" dirty="0" smtClean="0"/>
          </a:p>
          <a:p>
            <a:pPr marL="457200" indent="-457200">
              <a:buFont typeface="Arial" panose="020B0604020202020204" pitchFamily="34" charset="0"/>
              <a:buChar char="•"/>
            </a:pPr>
            <a:r>
              <a:rPr lang="en-US" sz="3000" dirty="0" smtClean="0"/>
              <a:t>FWS end date:  May 16</a:t>
            </a:r>
            <a:r>
              <a:rPr lang="en-US" sz="3000" baseline="30000" dirty="0" smtClean="0"/>
              <a:t>th</a:t>
            </a:r>
          </a:p>
          <a:p>
            <a:pPr marL="457200" indent="-457200">
              <a:buFont typeface="Arial" panose="020B0604020202020204" pitchFamily="34" charset="0"/>
              <a:buChar char="•"/>
            </a:pPr>
            <a:endParaRPr lang="en-US" sz="3000" dirty="0" smtClean="0"/>
          </a:p>
          <a:p>
            <a:pPr marL="457200" indent="-457200">
              <a:buFont typeface="Arial" panose="020B0604020202020204" pitchFamily="34" charset="0"/>
              <a:buChar char="•"/>
            </a:pPr>
            <a:r>
              <a:rPr lang="en-US" sz="3000" dirty="0" smtClean="0"/>
              <a:t>STW end date:  May 31</a:t>
            </a:r>
            <a:r>
              <a:rPr lang="en-US" sz="3000" baseline="30000" dirty="0" smtClean="0"/>
              <a:t>st</a:t>
            </a:r>
          </a:p>
          <a:p>
            <a:endParaRPr lang="en-US" sz="3000" baseline="30000" dirty="0" smtClean="0"/>
          </a:p>
          <a:p>
            <a:pPr marL="457200" indent="-457200">
              <a:buFont typeface="Arial" panose="020B0604020202020204" pitchFamily="34" charset="0"/>
              <a:buChar char="•"/>
            </a:pPr>
            <a:r>
              <a:rPr lang="en-US" sz="3000" dirty="0" smtClean="0"/>
              <a:t>Graduates end date:  May 31</a:t>
            </a:r>
            <a:r>
              <a:rPr lang="en-US" sz="3000" baseline="30000" dirty="0" smtClean="0"/>
              <a:t>st</a:t>
            </a:r>
            <a:endParaRPr lang="en-US" sz="3000" dirty="0" smtClean="0"/>
          </a:p>
          <a:p>
            <a:endParaRPr lang="en-US" sz="3000" dirty="0" smtClean="0"/>
          </a:p>
          <a:p>
            <a:r>
              <a:rPr lang="en-US" sz="3000" dirty="0" smtClean="0"/>
              <a:t>Special Note:  Academic Year appointments are separate from Summer Appointments</a:t>
            </a:r>
            <a:endParaRPr lang="en-US" sz="3000" dirty="0"/>
          </a:p>
        </p:txBody>
      </p:sp>
    </p:spTree>
    <p:extLst>
      <p:ext uri="{BB962C8B-B14F-4D97-AF65-F5344CB8AC3E}">
        <p14:creationId xmlns:p14="http://schemas.microsoft.com/office/powerpoint/2010/main" val="2614681508"/>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7400"/>
            <a:ext cx="8382000" cy="210910"/>
          </a:xfrm>
        </p:spPr>
        <p:txBody>
          <a:bodyPr/>
          <a:lstStyle/>
          <a:p>
            <a:r>
              <a:rPr lang="en-US" dirty="0" smtClean="0"/>
              <a:t>Who to Contact	</a:t>
            </a:r>
            <a:endParaRPr lang="en-US" dirty="0"/>
          </a:p>
        </p:txBody>
      </p:sp>
      <p:sp>
        <p:nvSpPr>
          <p:cNvPr id="3" name="Content Placeholder 2"/>
          <p:cNvSpPr>
            <a:spLocks noGrp="1"/>
          </p:cNvSpPr>
          <p:nvPr>
            <p:ph idx="1"/>
          </p:nvPr>
        </p:nvSpPr>
        <p:spPr>
          <a:xfrm>
            <a:off x="381000" y="2743200"/>
            <a:ext cx="8382000" cy="1846898"/>
          </a:xfrm>
        </p:spPr>
        <p:txBody>
          <a:bodyPr/>
          <a:lstStyle/>
          <a:p>
            <a:r>
              <a:rPr lang="en-US" sz="2800" dirty="0" smtClean="0"/>
              <a:t>Financial Aid Office determines eligibility for Federal Work Study </a:t>
            </a:r>
          </a:p>
          <a:p>
            <a:r>
              <a:rPr lang="en-US" sz="2800" dirty="0" smtClean="0"/>
              <a:t>Payroll Office sets up and manages the Web Time Entry Process</a:t>
            </a:r>
          </a:p>
          <a:p>
            <a:r>
              <a:rPr lang="en-US" sz="2800" dirty="0" smtClean="0"/>
              <a:t>Jim Rodgers handles </a:t>
            </a:r>
            <a:r>
              <a:rPr lang="en-US" sz="2800" dirty="0" err="1" smtClean="0"/>
              <a:t>NonStudent</a:t>
            </a:r>
            <a:r>
              <a:rPr lang="en-US" sz="2800" dirty="0" smtClean="0"/>
              <a:t> Temp Appointments</a:t>
            </a:r>
          </a:p>
          <a:p>
            <a:r>
              <a:rPr lang="en-US" sz="2800" dirty="0" smtClean="0"/>
              <a:t>Jared Waugh is contact for EPAF’s</a:t>
            </a:r>
          </a:p>
          <a:p>
            <a:r>
              <a:rPr lang="en-US" sz="2800" dirty="0" smtClean="0"/>
              <a:t>Graduate School is the owner of the </a:t>
            </a:r>
            <a:r>
              <a:rPr lang="en-US" sz="2800" dirty="0" err="1" smtClean="0"/>
              <a:t>eGA</a:t>
            </a:r>
            <a:r>
              <a:rPr lang="en-US" sz="2800" dirty="0" smtClean="0"/>
              <a:t> system and experts on graduate assistantships</a:t>
            </a:r>
            <a:endParaRPr lang="en-US" sz="2800" dirty="0"/>
          </a:p>
        </p:txBody>
      </p:sp>
      <p:pic>
        <p:nvPicPr>
          <p:cNvPr id="4" name="Picture 3"/>
          <p:cNvPicPr>
            <a:picLocks noChangeAspect="1"/>
          </p:cNvPicPr>
          <p:nvPr/>
        </p:nvPicPr>
        <p:blipFill>
          <a:blip r:embed="rId3"/>
          <a:stretch>
            <a:fillRect/>
          </a:stretch>
        </p:blipFill>
        <p:spPr>
          <a:xfrm>
            <a:off x="6934200" y="337240"/>
            <a:ext cx="1562100" cy="1523310"/>
          </a:xfrm>
          <a:prstGeom prst="rect">
            <a:avLst/>
          </a:prstGeom>
        </p:spPr>
      </p:pic>
      <p:pic>
        <p:nvPicPr>
          <p:cNvPr id="5" name="Picture 4"/>
          <p:cNvPicPr>
            <a:picLocks noChangeAspect="1"/>
          </p:cNvPicPr>
          <p:nvPr/>
        </p:nvPicPr>
        <p:blipFill>
          <a:blip r:embed="rId4"/>
          <a:stretch>
            <a:fillRect/>
          </a:stretch>
        </p:blipFill>
        <p:spPr>
          <a:xfrm>
            <a:off x="3657600" y="410374"/>
            <a:ext cx="1295400" cy="1377043"/>
          </a:xfrm>
          <a:prstGeom prst="rect">
            <a:avLst/>
          </a:prstGeom>
        </p:spPr>
      </p:pic>
      <p:pic>
        <p:nvPicPr>
          <p:cNvPr id="6" name="Picture 5"/>
          <p:cNvPicPr>
            <a:picLocks noChangeAspect="1"/>
          </p:cNvPicPr>
          <p:nvPr/>
        </p:nvPicPr>
        <p:blipFill>
          <a:blip r:embed="rId5"/>
          <a:stretch>
            <a:fillRect/>
          </a:stretch>
        </p:blipFill>
        <p:spPr>
          <a:xfrm>
            <a:off x="571500" y="305208"/>
            <a:ext cx="1600200" cy="1514747"/>
          </a:xfrm>
          <a:prstGeom prst="rect">
            <a:avLst/>
          </a:prstGeom>
        </p:spPr>
      </p:pic>
    </p:spTree>
    <p:extLst>
      <p:ext uri="{BB962C8B-B14F-4D97-AF65-F5344CB8AC3E}">
        <p14:creationId xmlns:p14="http://schemas.microsoft.com/office/powerpoint/2010/main" val="8643102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527" y="869217"/>
            <a:ext cx="8382000" cy="207354"/>
          </a:xfrm>
        </p:spPr>
        <p:txBody>
          <a:bodyPr/>
          <a:lstStyle/>
          <a:p>
            <a:r>
              <a:rPr lang="en-US" dirty="0" smtClean="0"/>
              <a:t>Federal Work Study</a:t>
            </a:r>
            <a:endParaRPr lang="en-US" dirty="0"/>
          </a:p>
        </p:txBody>
      </p:sp>
      <p:sp>
        <p:nvSpPr>
          <p:cNvPr id="3" name="Content Placeholder 2"/>
          <p:cNvSpPr>
            <a:spLocks noGrp="1"/>
          </p:cNvSpPr>
          <p:nvPr>
            <p:ph idx="1"/>
          </p:nvPr>
        </p:nvSpPr>
        <p:spPr>
          <a:xfrm>
            <a:off x="381000" y="1981200"/>
            <a:ext cx="8382000" cy="4031873"/>
          </a:xfrm>
        </p:spPr>
        <p:txBody>
          <a:bodyPr/>
          <a:lstStyle/>
          <a:p>
            <a:pPr>
              <a:lnSpc>
                <a:spcPct val="150000"/>
              </a:lnSpc>
            </a:pPr>
            <a:r>
              <a:rPr lang="en-US" sz="2800" dirty="0" smtClean="0"/>
              <a:t>Federal grant award</a:t>
            </a:r>
          </a:p>
          <a:p>
            <a:pPr>
              <a:lnSpc>
                <a:spcPct val="150000"/>
              </a:lnSpc>
            </a:pPr>
            <a:r>
              <a:rPr lang="en-US" sz="2800" dirty="0" smtClean="0"/>
              <a:t>Enables students to earn money through employment </a:t>
            </a:r>
          </a:p>
          <a:p>
            <a:pPr>
              <a:lnSpc>
                <a:spcPct val="150000"/>
              </a:lnSpc>
            </a:pPr>
            <a:r>
              <a:rPr lang="en-US" sz="2800" dirty="0" smtClean="0"/>
              <a:t>University is obligated to provide jobs </a:t>
            </a:r>
          </a:p>
          <a:p>
            <a:pPr>
              <a:lnSpc>
                <a:spcPct val="150000"/>
              </a:lnSpc>
            </a:pPr>
            <a:r>
              <a:rPr lang="en-US" sz="2800" dirty="0" smtClean="0"/>
              <a:t>Financially advantageous to Students, Departments, and University</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77" y="116988"/>
            <a:ext cx="1650023" cy="1711812"/>
          </a:xfrm>
          <a:prstGeom prst="rect">
            <a:avLst/>
          </a:prstGeom>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381000" y="1412875"/>
            <a:ext cx="8382000" cy="2843855"/>
          </a:xfrm>
        </p:spPr>
        <p:txBody>
          <a:bodyPr/>
          <a:lstStyle/>
          <a:p>
            <a:pPr>
              <a:lnSpc>
                <a:spcPct val="150000"/>
              </a:lnSpc>
            </a:pPr>
            <a:r>
              <a:rPr lang="en-US" sz="2400" dirty="0" smtClean="0"/>
              <a:t>If you have any questions about this presentation or about student employment, please contact Teresa Shook, University Student Employment Coordinator at </a:t>
            </a:r>
            <a:r>
              <a:rPr lang="en-US" sz="2400" dirty="0" smtClean="0">
                <a:hlinkClick r:id="rId3"/>
              </a:rPr>
              <a:t>tshook4@uncc.edu</a:t>
            </a:r>
            <a:endParaRPr lang="en-US" sz="2400" dirty="0" smtClean="0"/>
          </a:p>
          <a:p>
            <a:pPr>
              <a:lnSpc>
                <a:spcPct val="150000"/>
              </a:lnSpc>
            </a:pPr>
            <a:r>
              <a:rPr lang="en-US" sz="2400" dirty="0" smtClean="0"/>
              <a:t> or 704-687-0671 or come to the Student Employment Office at 222S King. </a:t>
            </a:r>
            <a:endParaRPr lang="en-US"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4199472"/>
            <a:ext cx="2286000" cy="2353728"/>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Federal Work Study Appointments</a:t>
            </a:r>
            <a:endParaRPr lang="en-US" dirty="0"/>
          </a:p>
        </p:txBody>
      </p:sp>
      <p:sp>
        <p:nvSpPr>
          <p:cNvPr id="3" name="Content Placeholder 2"/>
          <p:cNvSpPr>
            <a:spLocks noGrp="1"/>
          </p:cNvSpPr>
          <p:nvPr>
            <p:ph idx="1"/>
          </p:nvPr>
        </p:nvSpPr>
        <p:spPr/>
        <p:txBody>
          <a:bodyPr>
            <a:noAutofit/>
          </a:bodyPr>
          <a:lstStyle/>
          <a:p>
            <a:pPr>
              <a:lnSpc>
                <a:spcPct val="100000"/>
              </a:lnSpc>
            </a:pPr>
            <a:r>
              <a:rPr lang="en-US" sz="2800" dirty="0"/>
              <a:t>The Financial Aid Office determines </a:t>
            </a:r>
            <a:r>
              <a:rPr lang="en-US" sz="2800" dirty="0" smtClean="0"/>
              <a:t>eligibility</a:t>
            </a:r>
          </a:p>
          <a:p>
            <a:pPr>
              <a:lnSpc>
                <a:spcPct val="100000"/>
              </a:lnSpc>
            </a:pPr>
            <a:r>
              <a:rPr lang="en-US" sz="2800" dirty="0" smtClean="0"/>
              <a:t>Domestic students only</a:t>
            </a:r>
            <a:endParaRPr lang="en-US" sz="2800" dirty="0"/>
          </a:p>
          <a:p>
            <a:pPr>
              <a:lnSpc>
                <a:spcPct val="100000"/>
              </a:lnSpc>
            </a:pPr>
            <a:r>
              <a:rPr lang="en-US" sz="2800" dirty="0" smtClean="0"/>
              <a:t>Provided for an academic year.   </a:t>
            </a:r>
          </a:p>
          <a:p>
            <a:pPr>
              <a:lnSpc>
                <a:spcPct val="100000"/>
              </a:lnSpc>
            </a:pPr>
            <a:r>
              <a:rPr lang="en-US" sz="2800" dirty="0" smtClean="0"/>
              <a:t>Students that have been awarded the grant, must formally accept it </a:t>
            </a:r>
          </a:p>
          <a:p>
            <a:pPr>
              <a:lnSpc>
                <a:spcPct val="100000"/>
              </a:lnSpc>
            </a:pPr>
            <a:r>
              <a:rPr lang="en-US" sz="2800" dirty="0" smtClean="0"/>
              <a:t>Paid an hourly rate and can work up to 20 hours a week. </a:t>
            </a:r>
          </a:p>
          <a:p>
            <a:pPr>
              <a:lnSpc>
                <a:spcPct val="100000"/>
              </a:lnSpc>
            </a:pPr>
            <a:r>
              <a:rPr lang="en-US" sz="2800" dirty="0" smtClean="0"/>
              <a:t>Appointment forms, are only issued through the Student Employment office.  </a:t>
            </a:r>
            <a:endParaRPr lang="en-US" sz="28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Federal Work Study Orientation</a:t>
            </a:r>
            <a:endParaRPr lang="en-US" dirty="0"/>
          </a:p>
        </p:txBody>
      </p:sp>
      <p:sp>
        <p:nvSpPr>
          <p:cNvPr id="3" name="Content Placeholder 2"/>
          <p:cNvSpPr>
            <a:spLocks noGrp="1"/>
          </p:cNvSpPr>
          <p:nvPr>
            <p:ph idx="1"/>
          </p:nvPr>
        </p:nvSpPr>
        <p:spPr>
          <a:xfrm>
            <a:off x="369277" y="971197"/>
            <a:ext cx="8382000" cy="2575020"/>
          </a:xfrm>
        </p:spPr>
        <p:txBody>
          <a:bodyPr>
            <a:noAutofit/>
          </a:bodyPr>
          <a:lstStyle/>
          <a:p>
            <a:pPr>
              <a:lnSpc>
                <a:spcPct val="120000"/>
              </a:lnSpc>
            </a:pPr>
            <a:r>
              <a:rPr lang="en-US" sz="4000" dirty="0" smtClean="0"/>
              <a:t>All first time Federal Work Study students are required to attend an orientation before they start working. </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3546217"/>
            <a:ext cx="3175000" cy="2946400"/>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Temporary Wage </a:t>
            </a:r>
            <a:endParaRPr lang="en-US" dirty="0"/>
          </a:p>
        </p:txBody>
      </p:sp>
      <p:sp>
        <p:nvSpPr>
          <p:cNvPr id="3" name="Content Placeholder 2"/>
          <p:cNvSpPr>
            <a:spLocks noGrp="1"/>
          </p:cNvSpPr>
          <p:nvPr>
            <p:ph idx="1"/>
          </p:nvPr>
        </p:nvSpPr>
        <p:spPr>
          <a:xfrm>
            <a:off x="381000" y="1412875"/>
            <a:ext cx="8382000" cy="3490186"/>
          </a:xfrm>
        </p:spPr>
        <p:txBody>
          <a:bodyPr/>
          <a:lstStyle/>
          <a:p>
            <a:pPr>
              <a:lnSpc>
                <a:spcPct val="150000"/>
              </a:lnSpc>
            </a:pPr>
            <a:r>
              <a:rPr lang="en-US" sz="2800" dirty="0" smtClean="0"/>
              <a:t>Open to all UNC Charlotte students. </a:t>
            </a:r>
          </a:p>
          <a:p>
            <a:pPr>
              <a:lnSpc>
                <a:spcPct val="150000"/>
              </a:lnSpc>
            </a:pPr>
            <a:r>
              <a:rPr lang="en-US" sz="2800" dirty="0" smtClean="0"/>
              <a:t>Students paid through the department’s operating budget or grants. </a:t>
            </a:r>
          </a:p>
          <a:p>
            <a:pPr>
              <a:lnSpc>
                <a:spcPct val="150000"/>
              </a:lnSpc>
            </a:pPr>
            <a:r>
              <a:rPr lang="en-US" sz="2800" dirty="0"/>
              <a:t>Students are paid an hourly rate. </a:t>
            </a:r>
          </a:p>
          <a:p>
            <a:pPr>
              <a:lnSpc>
                <a:spcPct val="150000"/>
              </a:lnSpc>
            </a:pPr>
            <a:r>
              <a:rPr lang="en-US" sz="2800" dirty="0" smtClean="0"/>
              <a:t>Limited to 20 hours per week. </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Graduate Assistantship</a:t>
            </a:r>
            <a:endParaRPr lang="en-US" dirty="0"/>
          </a:p>
        </p:txBody>
      </p:sp>
      <p:sp>
        <p:nvSpPr>
          <p:cNvPr id="3" name="Content Placeholder 2"/>
          <p:cNvSpPr>
            <a:spLocks noGrp="1"/>
          </p:cNvSpPr>
          <p:nvPr>
            <p:ph idx="1"/>
          </p:nvPr>
        </p:nvSpPr>
        <p:spPr/>
        <p:txBody>
          <a:bodyPr>
            <a:noAutofit/>
          </a:bodyPr>
          <a:lstStyle/>
          <a:p>
            <a:pPr>
              <a:lnSpc>
                <a:spcPct val="100000"/>
              </a:lnSpc>
            </a:pPr>
            <a:r>
              <a:rPr lang="en-US" sz="2800" dirty="0" smtClean="0"/>
              <a:t>Offered to only Masters and PhD candidate students. </a:t>
            </a:r>
          </a:p>
          <a:p>
            <a:pPr>
              <a:lnSpc>
                <a:spcPct val="100000"/>
              </a:lnSpc>
            </a:pPr>
            <a:r>
              <a:rPr lang="en-US" sz="2800" dirty="0" smtClean="0"/>
              <a:t>Three designations for assistantships: Teaching, Research, and Administrative assistant.</a:t>
            </a:r>
          </a:p>
          <a:p>
            <a:pPr>
              <a:lnSpc>
                <a:spcPct val="100000"/>
              </a:lnSpc>
            </a:pPr>
            <a:r>
              <a:rPr lang="en-US" sz="2800" dirty="0" smtClean="0"/>
              <a:t>Appointment must be approved by the Graduate School. </a:t>
            </a:r>
          </a:p>
          <a:p>
            <a:pPr>
              <a:lnSpc>
                <a:spcPct val="100000"/>
              </a:lnSpc>
            </a:pPr>
            <a:r>
              <a:rPr lang="en-US" sz="2800" dirty="0"/>
              <a:t>Paid a stipend twice a month.</a:t>
            </a:r>
          </a:p>
          <a:p>
            <a:pPr>
              <a:lnSpc>
                <a:spcPct val="100000"/>
              </a:lnSpc>
            </a:pPr>
            <a:r>
              <a:rPr lang="en-US" sz="2800" dirty="0" smtClean="0"/>
              <a:t>Limited to 20 hours or less per week.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3359610"/>
            <a:ext cx="2145323" cy="2362200"/>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 Employee Responsibilities</a:t>
            </a:r>
            <a:endParaRPr lang="en-US" dirty="0"/>
          </a:p>
        </p:txBody>
      </p:sp>
      <p:sp>
        <p:nvSpPr>
          <p:cNvPr id="3" name="Content Placeholder 2"/>
          <p:cNvSpPr>
            <a:spLocks noGrp="1"/>
          </p:cNvSpPr>
          <p:nvPr>
            <p:ph idx="1"/>
          </p:nvPr>
        </p:nvSpPr>
        <p:spPr/>
        <p:txBody>
          <a:bodyPr>
            <a:noAutofit/>
          </a:bodyPr>
          <a:lstStyle/>
          <a:p>
            <a:pPr>
              <a:buNone/>
            </a:pPr>
            <a:r>
              <a:rPr lang="en-US" dirty="0" smtClean="0"/>
              <a:t>Students are expected to:</a:t>
            </a:r>
          </a:p>
          <a:p>
            <a:pPr>
              <a:lnSpc>
                <a:spcPct val="100000"/>
              </a:lnSpc>
            </a:pPr>
            <a:r>
              <a:rPr lang="en-US" sz="2800" dirty="0" smtClean="0"/>
              <a:t>Perform work assignments at an acceptable level. </a:t>
            </a:r>
          </a:p>
          <a:p>
            <a:pPr>
              <a:lnSpc>
                <a:spcPct val="100000"/>
              </a:lnSpc>
            </a:pPr>
            <a:r>
              <a:rPr lang="en-US" sz="2800" dirty="0" smtClean="0"/>
              <a:t>Communicate with supervisors: assigned duties and responsibilities, absences, notify supervisor of changes in student status, changes in class schedule or academic status, etc.</a:t>
            </a:r>
          </a:p>
          <a:p>
            <a:pPr>
              <a:lnSpc>
                <a:spcPct val="100000"/>
              </a:lnSpc>
            </a:pPr>
            <a:r>
              <a:rPr lang="en-US" sz="2800" dirty="0" smtClean="0"/>
              <a:t>Federal Work Study students are required to monitor work hours to ensure they do not earn more than their award amount.  </a:t>
            </a:r>
            <a:endParaRPr lang="en-US" sz="2800"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Student Employment Coordinator Workshop&amp;quot;&quot;/&gt;&lt;property id=&quot;20307&quot; value=&quot;256&quot;/&gt;&lt;/object&gt;&lt;object type=&quot;3&quot; unique_id=&quot;10005&quot;&gt;&lt;property id=&quot;20148&quot; value=&quot;5&quot;/&gt;&lt;property id=&quot;20300&quot; value=&quot;Slide 2 - &amp;quot;Tips for Learning&amp;quot;&quot;/&gt;&lt;property id=&quot;20307&quot; value=&quot;257&quot;/&gt;&lt;/object&gt;&lt;object type=&quot;3&quot; unique_id=&quot;10006&quot;&gt;&lt;property id=&quot;20148&quot; value=&quot;5&quot;/&gt;&lt;property id=&quot;20300&quot; value=&quot;Slide 3 - &amp;quot;How to navigate through this presentation&amp;quot;&quot;/&gt;&lt;property id=&quot;20307&quot; value=&quot;258&quot;/&gt;&lt;/object&gt;&lt;object type=&quot;3&quot; unique_id=&quot;10007&quot;&gt;&lt;property id=&quot;20148&quot; value=&quot;5&quot;/&gt;&lt;property id=&quot;20300&quot; value=&quot;Slide 4 - &amp;quot;Goals and Objectives&amp;quot;&quot;/&gt;&lt;property id=&quot;20307&quot; value=&quot;259&quot;/&gt;&lt;/object&gt;&lt;object type=&quot;3&quot; unique_id=&quot;10008&quot;&gt;&lt;property id=&quot;20148&quot; value=&quot;5&quot;/&gt;&lt;property id=&quot;20300&quot; value=&quot;Slide 5 - &amp;quot;Types of Student Appointments&amp;quot;&quot;/&gt;&lt;property id=&quot;20307&quot; value=&quot;260&quot;/&gt;&lt;/object&gt;&lt;object type=&quot;3&quot; unique_id=&quot;10009&quot;&gt;&lt;property id=&quot;20148&quot; value=&quot;5&quot;/&gt;&lt;property id=&quot;20300&quot; value=&quot;Slide 6 - &amp;quot;Federal Work Study&amp;quot;&quot;/&gt;&lt;property id=&quot;20307&quot; value=&quot;261&quot;/&gt;&lt;/object&gt;&lt;object type=&quot;3&quot; unique_id=&quot;10010&quot;&gt;&lt;property id=&quot;20148&quot; value=&quot;5&quot;/&gt;&lt;property id=&quot;20300&quot; value=&quot;Slide 7 - &amp;quot;Federal Work Study Appointments&amp;quot;&quot;/&gt;&lt;property id=&quot;20307&quot; value=&quot;262&quot;/&gt;&lt;/object&gt;&lt;object type=&quot;3&quot; unique_id=&quot;10011&quot;&gt;&lt;property id=&quot;20148&quot; value=&quot;5&quot;/&gt;&lt;property id=&quot;20300&quot; value=&quot;Slide 8 - &amp;quot;Federal Work Study Orientation&amp;quot;&quot;/&gt;&lt;property id=&quot;20307&quot; value=&quot;263&quot;/&gt;&lt;/object&gt;&lt;object type=&quot;3&quot; unique_id=&quot;10012&quot;&gt;&lt;property id=&quot;20148&quot; value=&quot;5&quot;/&gt;&lt;property id=&quot;20300&quot; value=&quot;Slide 9 - &amp;quot;Student Temporary Wage &amp;quot;&quot;/&gt;&lt;property id=&quot;20307&quot; value=&quot;264&quot;/&gt;&lt;/object&gt;&lt;object type=&quot;3&quot; unique_id=&quot;10013&quot;&gt;&lt;property id=&quot;20148&quot; value=&quot;5&quot;/&gt;&lt;property id=&quot;20300&quot; value=&quot;Slide 10 - &amp;quot;Graduate Assistantship&amp;quot;&quot;/&gt;&lt;property id=&quot;20307&quot; value=&quot;265&quot;/&gt;&lt;/object&gt;&lt;object type=&quot;3&quot; unique_id=&quot;10014&quot;&gt;&lt;property id=&quot;20148&quot; value=&quot;5&quot;/&gt;&lt;property id=&quot;20300&quot; value=&quot;Slide 11 - &amp;quot;Student Employee Responsibilities&amp;quot;&quot;/&gt;&lt;property id=&quot;20307&quot; value=&quot;266&quot;/&gt;&lt;/object&gt;&lt;object type=&quot;3&quot; unique_id=&quot;10015&quot;&gt;&lt;property id=&quot;20148&quot; value=&quot;5&quot;/&gt;&lt;property id=&quot;20300&quot; value=&quot;Slide 12 - &amp;quot;Hiring Department/Supervisor Responsibilities&amp;quot;&quot;/&gt;&lt;property id=&quot;20307&quot; value=&quot;267&quot;/&gt;&lt;/object&gt;&lt;object type=&quot;3&quot; unique_id=&quot;10016&quot;&gt;&lt;property id=&quot;20148&quot; value=&quot;5&quot;/&gt;&lt;property id=&quot;20300&quot; value=&quot;Slide 13 - &amp;quot;Special Considerations&amp;quot;&quot;/&gt;&lt;property id=&quot;20307&quot; value=&quot;268&quot;/&gt;&lt;/object&gt;&lt;object type=&quot;3&quot; unique_id=&quot;10017&quot;&gt;&lt;property id=&quot;20148&quot; value=&quot;5&quot;/&gt;&lt;property id=&quot;20300&quot; value=&quot;Slide 14 - &amp;quot;Student Employment Office&amp;quot;&quot;/&gt;&lt;property id=&quot;20307&quot; value=&quot;269&quot;/&gt;&lt;/object&gt;&lt;object type=&quot;3&quot; unique_id=&quot;10018&quot;&gt;&lt;property id=&quot;20148&quot; value=&quot;5&quot;/&gt;&lt;property id=&quot;20300&quot; value=&quot;Slide 15 - &amp;quot;Employing a Student&amp;quot;&quot;/&gt;&lt;property id=&quot;20307&quot; value=&quot;270&quot;/&gt;&lt;/object&gt;&lt;object type=&quot;3&quot; unique_id=&quot;10019&quot;&gt;&lt;property id=&quot;20148&quot; value=&quot;5&quot;/&gt;&lt;property id=&quot;20300&quot; value=&quot;Slide 16 - &amp;quot;Posting a Position&amp;quot;&quot;/&gt;&lt;property id=&quot;20307&quot; value=&quot;271&quot;/&gt;&lt;/object&gt;&lt;object type=&quot;3&quot; unique_id=&quot;10020&quot;&gt;&lt;property id=&quot;20148&quot; value=&quot;5&quot;/&gt;&lt;property id=&quot;20300&quot; value=&quot;Slide 17 - &amp;quot;Student Employment Job Advertisement Form&amp;quot;&quot;/&gt;&lt;property id=&quot;20307&quot; value=&quot;272&quot;/&gt;&lt;/object&gt;&lt;object type=&quot;3&quot; unique_id=&quot;10059&quot;&gt;&lt;property id=&quot;20148&quot; value=&quot;5&quot;/&gt;&lt;property id=&quot;20300&quot; value=&quot;Slide 18 - &amp;quot;Job Advertisement 2&amp;quot;&quot;/&gt;&lt;property id=&quot;20307&quot; value=&quot;273&quot;/&gt;&lt;/object&gt;&lt;object type=&quot;3&quot; unique_id=&quot;10060&quot;&gt;&lt;property id=&quot;20148&quot; value=&quot;5&quot;/&gt;&lt;property id=&quot;20300&quot; value=&quot;Slide 19 - &amp;quot;Posting Tips&amp;quot;&quot;/&gt;&lt;property id=&quot;20307&quot; value=&quot;274&quot;/&gt;&lt;/object&gt;&lt;/object&gt;&lt;/object&gt;&lt;/database&gt;"/>
  <p:tag name="SECTOMILLISECCONVERTED" val="1"/>
</p:tagLst>
</file>

<file path=ppt/theme/theme1.xml><?xml version="1.0" encoding="utf-8"?>
<a:theme xmlns:a="http://schemas.openxmlformats.org/drawingml/2006/main" name="Sample presentation slides">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UNCCharlotte_template03</Template>
  <TotalTime>2676</TotalTime>
  <Words>5314</Words>
  <Application>Microsoft Office PowerPoint</Application>
  <PresentationFormat>On-screen Show (4:3)</PresentationFormat>
  <Paragraphs>355</Paragraphs>
  <Slides>40</Slides>
  <Notes>39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Sample presentation slides</vt:lpstr>
      <vt:lpstr> Student Employment Coordinator Workshop</vt:lpstr>
      <vt:lpstr>Goals and Objectives</vt:lpstr>
      <vt:lpstr>Types of Student Appointments</vt:lpstr>
      <vt:lpstr>Federal Work Study</vt:lpstr>
      <vt:lpstr>Federal Work Study Appointments</vt:lpstr>
      <vt:lpstr>Federal Work Study Orientation</vt:lpstr>
      <vt:lpstr>Student Temporary Wage </vt:lpstr>
      <vt:lpstr>Graduate Assistantship</vt:lpstr>
      <vt:lpstr>Student Employee Responsibilities</vt:lpstr>
      <vt:lpstr>Hiring Department/Supervisor Responsibilities</vt:lpstr>
      <vt:lpstr>Student Employment Office</vt:lpstr>
      <vt:lpstr>Special Considerations</vt:lpstr>
      <vt:lpstr>Posting a Position</vt:lpstr>
      <vt:lpstr>Posting Tips</vt:lpstr>
      <vt:lpstr>Employing a Student</vt:lpstr>
      <vt:lpstr>Employing a Student (Continued)</vt:lpstr>
      <vt:lpstr>Interviewing Students</vt:lpstr>
      <vt:lpstr>I-9 Verification</vt:lpstr>
      <vt:lpstr>Returning Student Workers</vt:lpstr>
      <vt:lpstr>Completing Federal Work Study Appointment Forms</vt:lpstr>
      <vt:lpstr>Electronic Personnel Action Form EPAF</vt:lpstr>
      <vt:lpstr>EPAF  (Continued)</vt:lpstr>
      <vt:lpstr>Completing Student Temporary Wage Forms</vt:lpstr>
      <vt:lpstr>Other Forms</vt:lpstr>
      <vt:lpstr>Direct Deposits</vt:lpstr>
      <vt:lpstr>Social Security Cards</vt:lpstr>
      <vt:lpstr>Training</vt:lpstr>
      <vt:lpstr>Pay Scale </vt:lpstr>
      <vt:lpstr>Feedback</vt:lpstr>
      <vt:lpstr>Web Time Entry</vt:lpstr>
      <vt:lpstr>Paychecks</vt:lpstr>
      <vt:lpstr>Separating a Student</vt:lpstr>
      <vt:lpstr>Evaluations</vt:lpstr>
      <vt:lpstr>Other Changes</vt:lpstr>
      <vt:lpstr>Other Changes</vt:lpstr>
      <vt:lpstr>Classified Materials</vt:lpstr>
      <vt:lpstr>FERPA</vt:lpstr>
      <vt:lpstr>Appointments and Reappointments End Dates </vt:lpstr>
      <vt:lpstr>Who to Contact </vt:lpstr>
      <vt:lpstr>Contact Information</vt:lpstr>
    </vt:vector>
  </TitlesOfParts>
  <Company>UNC Charlotte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Employment Coordinator Workshop</dc:title>
  <dc:creator>Worthey, Tracy</dc:creator>
  <cp:lastModifiedBy>Shook, Teresa</cp:lastModifiedBy>
  <cp:revision>258</cp:revision>
  <dcterms:created xsi:type="dcterms:W3CDTF">2010-02-23T14:17:40Z</dcterms:created>
  <dcterms:modified xsi:type="dcterms:W3CDTF">2017-01-11T21:04:19Z</dcterms:modified>
</cp:coreProperties>
</file>